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slideLayout" Target="../slideLayouts/slideLayout3.xml"/><Relationship Id="rId8"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slideLayout" Target="../slideLayouts/slideLayout6.xml"/><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slideLayout" Target="../slideLayouts/slideLayout8.xml"/><Relationship Id="rId8"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65664" y="791647"/>
            <a:ext cx="7585472" cy="1964888"/>
          </a:xfrm>
          <a:prstGeom prst="rect">
            <a:avLst/>
          </a:prstGeom>
          <a:noFill/>
          <a:ln/>
        </p:spPr>
        <p:txBody>
          <a:bodyPr wrap="square" lIns="0" tIns="0" rIns="0" bIns="0" rtlCol="0" anchor="t"/>
          <a:lstStyle/>
          <a:p>
            <a:pPr algn="l" indent="0" marL="0">
              <a:lnSpc>
                <a:spcPts val="5150"/>
              </a:lnSpc>
              <a:buNone/>
            </a:pPr>
            <a:r>
              <a:rPr lang="en-US" sz="4100" dirty="0">
                <a:solidFill>
                  <a:srgbClr val="051D3A"/>
                </a:solidFill>
                <a:latin typeface="Funnel Display" pitchFamily="34" charset="0"/>
                <a:ea typeface="Funnel Display" pitchFamily="34" charset="-122"/>
                <a:cs typeface="Funnel Display" pitchFamily="34" charset="-120"/>
              </a:rPr>
              <a:t>Building Workplace Confidence: From Self-Doubt to Self-Trust</a:t>
            </a:r>
            <a:endParaRPr lang="en-US" sz="4100" dirty="0"/>
          </a:p>
        </p:txBody>
      </p:sp>
      <p:sp>
        <p:nvSpPr>
          <p:cNvPr id="4" name="Text 1"/>
          <p:cNvSpPr/>
          <p:nvPr/>
        </p:nvSpPr>
        <p:spPr>
          <a:xfrm>
            <a:off x="6265664" y="3090505"/>
            <a:ext cx="7585472" cy="1068705"/>
          </a:xfrm>
          <a:prstGeom prst="rect">
            <a:avLst/>
          </a:prstGeom>
          <a:noFill/>
          <a:ln/>
        </p:spPr>
        <p:txBody>
          <a:bodyPr wrap="square" lIns="0" tIns="0" rIns="0" bIns="0" rtlCol="0" anchor="t"/>
          <a:lstStyle/>
          <a:p>
            <a:pPr algn="l" indent="0" marL="0">
              <a:lnSpc>
                <a:spcPts val="2800"/>
              </a:lnSpc>
              <a:buNone/>
            </a:pPr>
            <a:r>
              <a:rPr lang="en-US" sz="1750" dirty="0">
                <a:solidFill>
                  <a:srgbClr val="2B3541"/>
                </a:solidFill>
                <a:latin typeface="Funnel Sans" pitchFamily="34" charset="0"/>
                <a:ea typeface="Funnel Sans" pitchFamily="34" charset="-122"/>
                <a:cs typeface="Funnel Sans" pitchFamily="34" charset="-120"/>
              </a:rPr>
              <a:t>In today's high-pressure professional environments, confidence isn't just a personal asset—it's a career-defining quality that influences everything from daily interactions to major career milestones.</a:t>
            </a:r>
            <a:endParaRPr lang="en-US" sz="1750" dirty="0"/>
          </a:p>
        </p:txBody>
      </p:sp>
      <p:sp>
        <p:nvSpPr>
          <p:cNvPr id="5" name="Text 2"/>
          <p:cNvSpPr/>
          <p:nvPr/>
        </p:nvSpPr>
        <p:spPr>
          <a:xfrm>
            <a:off x="6265664" y="4409718"/>
            <a:ext cx="7585472" cy="1781175"/>
          </a:xfrm>
          <a:prstGeom prst="rect">
            <a:avLst/>
          </a:prstGeom>
          <a:noFill/>
          <a:ln/>
        </p:spPr>
        <p:txBody>
          <a:bodyPr wrap="square" lIns="0" tIns="0" rIns="0" bIns="0" rtlCol="0" anchor="t"/>
          <a:lstStyle/>
          <a:p>
            <a:pPr algn="l" indent="0" marL="0">
              <a:lnSpc>
                <a:spcPts val="2800"/>
              </a:lnSpc>
              <a:buNone/>
            </a:pPr>
            <a:r>
              <a:rPr lang="en-US" sz="1750" dirty="0">
                <a:solidFill>
                  <a:srgbClr val="2B3541"/>
                </a:solidFill>
                <a:latin typeface="Funnel Sans" pitchFamily="34" charset="0"/>
                <a:ea typeface="Funnel Sans" pitchFamily="34" charset="-122"/>
                <a:cs typeface="Funnel Sans" pitchFamily="34" charset="-120"/>
              </a:rPr>
              <a:t>The key to developing and cultivating authentic confidence in the workplace lies in moving beyond quick fixes and addressing the root causes of self-doubt. Whether you're seeking career advancement or simply wanting to feel more comfortable in your professional skin, using evidence-based techniques will empower you to show up as your most confident self.</a:t>
            </a:r>
            <a:endParaRPr lang="en-US" sz="1750" dirty="0"/>
          </a:p>
        </p:txBody>
      </p:sp>
      <p:sp>
        <p:nvSpPr>
          <p:cNvPr id="6" name="Text 3"/>
          <p:cNvSpPr/>
          <p:nvPr/>
        </p:nvSpPr>
        <p:spPr>
          <a:xfrm>
            <a:off x="6265664" y="6441400"/>
            <a:ext cx="7585472" cy="356235"/>
          </a:xfrm>
          <a:prstGeom prst="rect">
            <a:avLst/>
          </a:prstGeom>
          <a:noFill/>
          <a:ln/>
        </p:spPr>
        <p:txBody>
          <a:bodyPr wrap="none" lIns="0" tIns="0" rIns="0" bIns="0" rtlCol="0" anchor="t"/>
          <a:lstStyle/>
          <a:p>
            <a:pPr algn="l" indent="0" marL="0">
              <a:lnSpc>
                <a:spcPts val="2800"/>
              </a:lnSpc>
              <a:buNone/>
            </a:pPr>
            <a:endParaRPr lang="en-US" sz="1750" dirty="0"/>
          </a:p>
        </p:txBody>
      </p:sp>
      <p:sp>
        <p:nvSpPr>
          <p:cNvPr id="7" name="Shape 4"/>
          <p:cNvSpPr/>
          <p:nvPr/>
        </p:nvSpPr>
        <p:spPr>
          <a:xfrm>
            <a:off x="6265664" y="7064812"/>
            <a:ext cx="356235" cy="356235"/>
          </a:xfrm>
          <a:prstGeom prst="roundRect">
            <a:avLst>
              <a:gd name="adj" fmla="val 25665882"/>
            </a:avLst>
          </a:prstGeom>
          <a:noFill/>
          <a:ln w="7620">
            <a:solidFill>
              <a:srgbClr val="FFFFFF"/>
            </a:solidFill>
            <a:prstDash val="solid"/>
          </a:ln>
        </p:spPr>
      </p:sp>
      <p:pic>
        <p:nvPicPr>
          <p:cNvPr id="8" name="Image 1" descr="preencoded.png">    </p:cNvPr>
          <p:cNvPicPr>
            <a:picLocks noChangeAspect="1"/>
          </p:cNvPicPr>
          <p:nvPr/>
        </p:nvPicPr>
        <p:blipFill>
          <a:blip r:embed="rId2"/>
          <a:stretch>
            <a:fillRect/>
          </a:stretch>
        </p:blipFill>
        <p:spPr>
          <a:xfrm>
            <a:off x="6273284" y="7072432"/>
            <a:ext cx="340995" cy="340995"/>
          </a:xfrm>
          <a:prstGeom prst="rect">
            <a:avLst/>
          </a:prstGeom>
        </p:spPr>
      </p:pic>
      <p:sp>
        <p:nvSpPr>
          <p:cNvPr id="9" name="Text 5"/>
          <p:cNvSpPr/>
          <p:nvPr/>
        </p:nvSpPr>
        <p:spPr>
          <a:xfrm>
            <a:off x="6733223" y="7048143"/>
            <a:ext cx="2200989" cy="389692"/>
          </a:xfrm>
          <a:prstGeom prst="rect">
            <a:avLst/>
          </a:prstGeom>
          <a:noFill/>
          <a:ln/>
        </p:spPr>
        <p:txBody>
          <a:bodyPr wrap="none" lIns="0" tIns="0" rIns="0" bIns="0" rtlCol="0" anchor="t"/>
          <a:lstStyle/>
          <a:p>
            <a:pPr algn="l" indent="0" marL="0">
              <a:lnSpc>
                <a:spcPts val="3050"/>
              </a:lnSpc>
              <a:buNone/>
            </a:pPr>
            <a:r>
              <a:rPr lang="en-US" sz="2150" b="1" dirty="0">
                <a:solidFill>
                  <a:srgbClr val="2B3541"/>
                </a:solidFill>
                <a:latin typeface="Funnel Sans Bold" pitchFamily="34" charset="0"/>
                <a:ea typeface="Funnel Sans Bold" pitchFamily="34" charset="-122"/>
                <a:cs typeface="Funnel Sans Bold" pitchFamily="34" charset="-120"/>
              </a:rPr>
              <a:t>by LENA MILIONI</a:t>
            </a:r>
            <a:endParaRPr lang="en-US" sz="21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90086" y="813911"/>
            <a:ext cx="11715869" cy="579953"/>
          </a:xfrm>
          <a:prstGeom prst="rect">
            <a:avLst/>
          </a:prstGeom>
          <a:noFill/>
          <a:ln/>
        </p:spPr>
        <p:txBody>
          <a:bodyPr wrap="none" lIns="0" tIns="0" rIns="0" bIns="0" rtlCol="0" anchor="t"/>
          <a:lstStyle/>
          <a:p>
            <a:pPr algn="l" indent="0" marL="0">
              <a:lnSpc>
                <a:spcPts val="4550"/>
              </a:lnSpc>
              <a:buNone/>
            </a:pPr>
            <a:r>
              <a:rPr lang="en-US" sz="3650" dirty="0">
                <a:solidFill>
                  <a:srgbClr val="051D3A"/>
                </a:solidFill>
                <a:latin typeface="Funnel Display" pitchFamily="34" charset="0"/>
                <a:ea typeface="Funnel Display" pitchFamily="34" charset="-122"/>
                <a:cs typeface="Funnel Display" pitchFamily="34" charset="-120"/>
              </a:rPr>
              <a:t>Integration: From Self-Doubt to Authentic Confidence</a:t>
            </a:r>
            <a:endParaRPr lang="en-US" sz="3650" dirty="0"/>
          </a:p>
        </p:txBody>
      </p:sp>
      <p:sp>
        <p:nvSpPr>
          <p:cNvPr id="3" name="Text 1"/>
          <p:cNvSpPr/>
          <p:nvPr/>
        </p:nvSpPr>
        <p:spPr>
          <a:xfrm>
            <a:off x="690086" y="1788200"/>
            <a:ext cx="13250228" cy="630793"/>
          </a:xfrm>
          <a:prstGeom prst="rect">
            <a:avLst/>
          </a:prstGeom>
          <a:noFill/>
          <a:ln/>
        </p:spPr>
        <p:txBody>
          <a:bodyPr wrap="square" lIns="0" tIns="0" rIns="0" bIns="0" rtlCol="0" anchor="t"/>
          <a:lstStyle/>
          <a:p>
            <a:pPr algn="l" indent="0" marL="0">
              <a:lnSpc>
                <a:spcPts val="2450"/>
              </a:lnSpc>
              <a:buNone/>
            </a:pPr>
            <a:r>
              <a:rPr lang="en-US" sz="1550" dirty="0">
                <a:solidFill>
                  <a:srgbClr val="2B3541"/>
                </a:solidFill>
                <a:latin typeface="Funnel Sans" pitchFamily="34" charset="0"/>
                <a:ea typeface="Funnel Sans" pitchFamily="34" charset="-122"/>
                <a:cs typeface="Funnel Sans" pitchFamily="34" charset="-120"/>
              </a:rPr>
              <a:t>True workplace confidence integrates internal self-trust with external expression, creating authenticity that resonates with colleagues and leadership. This integration requires consciously identifying limiting beliefs and self-sabotaging patterns that keep you trapped in cycles of doubt.</a:t>
            </a:r>
            <a:endParaRPr lang="en-US" sz="1550" dirty="0"/>
          </a:p>
        </p:txBody>
      </p:sp>
      <p:sp>
        <p:nvSpPr>
          <p:cNvPr id="4" name="Text 2"/>
          <p:cNvSpPr/>
          <p:nvPr/>
        </p:nvSpPr>
        <p:spPr>
          <a:xfrm>
            <a:off x="690086" y="2640806"/>
            <a:ext cx="13250228" cy="630793"/>
          </a:xfrm>
          <a:prstGeom prst="rect">
            <a:avLst/>
          </a:prstGeom>
          <a:noFill/>
          <a:ln/>
        </p:spPr>
        <p:txBody>
          <a:bodyPr wrap="square" lIns="0" tIns="0" rIns="0" bIns="0" rtlCol="0" anchor="t"/>
          <a:lstStyle/>
          <a:p>
            <a:pPr algn="l" indent="0" marL="0">
              <a:lnSpc>
                <a:spcPts val="2450"/>
              </a:lnSpc>
              <a:buNone/>
            </a:pPr>
            <a:r>
              <a:rPr lang="en-US" sz="1550" dirty="0">
                <a:solidFill>
                  <a:srgbClr val="2B3541"/>
                </a:solidFill>
                <a:latin typeface="Funnel Sans" pitchFamily="34" charset="0"/>
                <a:ea typeface="Funnel Sans" pitchFamily="34" charset="-122"/>
                <a:cs typeface="Funnel Sans" pitchFamily="34" charset="-120"/>
              </a:rPr>
              <a:t>By rewriting shame-based narratives into stories of growth and resilience, you transform past challenges into foundations for genuine confidence. Regular visualisation practices strengthen this integration, allowing you to mentally rehearse bringing your authentic self to professional scenarios.</a:t>
            </a:r>
            <a:endParaRPr lang="en-US" sz="1550" dirty="0"/>
          </a:p>
        </p:txBody>
      </p:sp>
      <p:sp>
        <p:nvSpPr>
          <p:cNvPr id="5" name="Text 3"/>
          <p:cNvSpPr/>
          <p:nvPr/>
        </p:nvSpPr>
        <p:spPr>
          <a:xfrm>
            <a:off x="690086" y="3493413"/>
            <a:ext cx="13250228" cy="946190"/>
          </a:xfrm>
          <a:prstGeom prst="rect">
            <a:avLst/>
          </a:prstGeom>
          <a:noFill/>
          <a:ln/>
        </p:spPr>
        <p:txBody>
          <a:bodyPr wrap="square" lIns="0" tIns="0" rIns="0" bIns="0" rtlCol="0" anchor="t"/>
          <a:lstStyle/>
          <a:p>
            <a:pPr algn="l" indent="0" marL="0">
              <a:lnSpc>
                <a:spcPts val="2450"/>
              </a:lnSpc>
              <a:buNone/>
            </a:pPr>
            <a:r>
              <a:rPr lang="en-US" sz="1550" dirty="0">
                <a:solidFill>
                  <a:srgbClr val="2B3541"/>
                </a:solidFill>
                <a:latin typeface="Funnel Sans" pitchFamily="34" charset="0"/>
                <a:ea typeface="Funnel Sans" pitchFamily="34" charset="-122"/>
                <a:cs typeface="Funnel Sans" pitchFamily="34" charset="-120"/>
              </a:rPr>
              <a:t>Remember that confidence isn't about eliminating all doubt—it's about developing trust in your ability to navigate uncertainty with courage and integrity. As you implement these strategies, you'll create a self-reinforcing cycle where each authentic expression builds greater confidence for future challenges.</a:t>
            </a:r>
            <a:endParaRPr lang="en-US" sz="1550" dirty="0"/>
          </a:p>
        </p:txBody>
      </p:sp>
      <p:sp>
        <p:nvSpPr>
          <p:cNvPr id="6" name="Shape 4"/>
          <p:cNvSpPr/>
          <p:nvPr/>
        </p:nvSpPr>
        <p:spPr>
          <a:xfrm>
            <a:off x="690086" y="5252918"/>
            <a:ext cx="4219575" cy="197168"/>
          </a:xfrm>
          <a:prstGeom prst="roundRect">
            <a:avLst>
              <a:gd name="adj" fmla="val 42007"/>
            </a:avLst>
          </a:prstGeom>
          <a:solidFill>
            <a:srgbClr val="FAF5EB"/>
          </a:solidFill>
          <a:ln w="7620">
            <a:solidFill>
              <a:srgbClr val="D5CDBE"/>
            </a:solidFill>
            <a:prstDash val="solid"/>
          </a:ln>
        </p:spPr>
      </p:sp>
      <p:sp>
        <p:nvSpPr>
          <p:cNvPr id="7" name="Text 5"/>
          <p:cNvSpPr/>
          <p:nvPr/>
        </p:nvSpPr>
        <p:spPr>
          <a:xfrm>
            <a:off x="690086" y="5745837"/>
            <a:ext cx="2319933" cy="290036"/>
          </a:xfrm>
          <a:prstGeom prst="rect">
            <a:avLst/>
          </a:prstGeom>
          <a:noFill/>
          <a:ln/>
        </p:spPr>
        <p:txBody>
          <a:bodyPr wrap="none" lIns="0" tIns="0" rIns="0" bIns="0" rtlCol="0" anchor="t"/>
          <a:lstStyle/>
          <a:p>
            <a:pPr algn="l" indent="0" marL="0">
              <a:lnSpc>
                <a:spcPts val="2250"/>
              </a:lnSpc>
              <a:buNone/>
            </a:pPr>
            <a:r>
              <a:rPr lang="en-US" sz="1800" dirty="0">
                <a:solidFill>
                  <a:srgbClr val="2B3541"/>
                </a:solidFill>
                <a:latin typeface="Funnel Display" pitchFamily="34" charset="0"/>
                <a:ea typeface="Funnel Display" pitchFamily="34" charset="-122"/>
                <a:cs typeface="Funnel Display" pitchFamily="34" charset="-120"/>
              </a:rPr>
              <a:t>Awareness</a:t>
            </a:r>
            <a:endParaRPr lang="en-US" sz="1800" dirty="0"/>
          </a:p>
        </p:txBody>
      </p:sp>
      <p:sp>
        <p:nvSpPr>
          <p:cNvPr id="8" name="Text 6"/>
          <p:cNvSpPr/>
          <p:nvPr/>
        </p:nvSpPr>
        <p:spPr>
          <a:xfrm>
            <a:off x="690086" y="6154103"/>
            <a:ext cx="4219575" cy="1261586"/>
          </a:xfrm>
          <a:prstGeom prst="rect">
            <a:avLst/>
          </a:prstGeom>
          <a:noFill/>
          <a:ln/>
        </p:spPr>
        <p:txBody>
          <a:bodyPr wrap="square" lIns="0" tIns="0" rIns="0" bIns="0" rtlCol="0" anchor="t"/>
          <a:lstStyle/>
          <a:p>
            <a:pPr algn="l" indent="0" marL="0">
              <a:lnSpc>
                <a:spcPts val="2450"/>
              </a:lnSpc>
              <a:buNone/>
            </a:pPr>
            <a:r>
              <a:rPr lang="en-US" sz="1550" dirty="0">
                <a:solidFill>
                  <a:srgbClr val="2B3541"/>
                </a:solidFill>
                <a:latin typeface="Funnel Sans" pitchFamily="34" charset="0"/>
                <a:ea typeface="Funnel Sans" pitchFamily="34" charset="-122"/>
                <a:cs typeface="Funnel Sans" pitchFamily="34" charset="-120"/>
              </a:rPr>
              <a:t>Recognise patterns of self-doubt and their impact on your professional life, identifying specific triggers and manifestations unique to your experience.</a:t>
            </a:r>
            <a:endParaRPr lang="en-US" sz="1550" dirty="0"/>
          </a:p>
        </p:txBody>
      </p:sp>
      <p:sp>
        <p:nvSpPr>
          <p:cNvPr id="9" name="Shape 7"/>
          <p:cNvSpPr/>
          <p:nvPr/>
        </p:nvSpPr>
        <p:spPr>
          <a:xfrm>
            <a:off x="5205413" y="4957167"/>
            <a:ext cx="4219575" cy="197168"/>
          </a:xfrm>
          <a:prstGeom prst="roundRect">
            <a:avLst>
              <a:gd name="adj" fmla="val 42007"/>
            </a:avLst>
          </a:prstGeom>
          <a:solidFill>
            <a:srgbClr val="FAF5EB"/>
          </a:solidFill>
          <a:ln w="7620">
            <a:solidFill>
              <a:srgbClr val="D5CDBE"/>
            </a:solidFill>
            <a:prstDash val="solid"/>
          </a:ln>
        </p:spPr>
      </p:sp>
      <p:sp>
        <p:nvSpPr>
          <p:cNvPr id="10" name="Text 8"/>
          <p:cNvSpPr/>
          <p:nvPr/>
        </p:nvSpPr>
        <p:spPr>
          <a:xfrm>
            <a:off x="5205413" y="5450086"/>
            <a:ext cx="2319933" cy="290036"/>
          </a:xfrm>
          <a:prstGeom prst="rect">
            <a:avLst/>
          </a:prstGeom>
          <a:noFill/>
          <a:ln/>
        </p:spPr>
        <p:txBody>
          <a:bodyPr wrap="none" lIns="0" tIns="0" rIns="0" bIns="0" rtlCol="0" anchor="t"/>
          <a:lstStyle/>
          <a:p>
            <a:pPr algn="l" indent="0" marL="0">
              <a:lnSpc>
                <a:spcPts val="2250"/>
              </a:lnSpc>
              <a:buNone/>
            </a:pPr>
            <a:r>
              <a:rPr lang="en-US" sz="1800" dirty="0">
                <a:solidFill>
                  <a:srgbClr val="2B3541"/>
                </a:solidFill>
                <a:latin typeface="Funnel Display" pitchFamily="34" charset="0"/>
                <a:ea typeface="Funnel Display" pitchFamily="34" charset="-122"/>
                <a:cs typeface="Funnel Display" pitchFamily="34" charset="-120"/>
              </a:rPr>
              <a:t>Transformation</a:t>
            </a:r>
            <a:endParaRPr lang="en-US" sz="1800" dirty="0"/>
          </a:p>
        </p:txBody>
      </p:sp>
      <p:sp>
        <p:nvSpPr>
          <p:cNvPr id="11" name="Text 9"/>
          <p:cNvSpPr/>
          <p:nvPr/>
        </p:nvSpPr>
        <p:spPr>
          <a:xfrm>
            <a:off x="5205413" y="5858351"/>
            <a:ext cx="4219575" cy="946190"/>
          </a:xfrm>
          <a:prstGeom prst="rect">
            <a:avLst/>
          </a:prstGeom>
          <a:noFill/>
          <a:ln/>
        </p:spPr>
        <p:txBody>
          <a:bodyPr wrap="square" lIns="0" tIns="0" rIns="0" bIns="0" rtlCol="0" anchor="t"/>
          <a:lstStyle/>
          <a:p>
            <a:pPr algn="l" indent="0" marL="0">
              <a:lnSpc>
                <a:spcPts val="2450"/>
              </a:lnSpc>
              <a:buNone/>
            </a:pPr>
            <a:r>
              <a:rPr lang="en-US" sz="1550" dirty="0">
                <a:solidFill>
                  <a:srgbClr val="2B3541"/>
                </a:solidFill>
                <a:latin typeface="Funnel Sans" pitchFamily="34" charset="0"/>
                <a:ea typeface="Funnel Sans" pitchFamily="34" charset="-122"/>
                <a:cs typeface="Funnel Sans" pitchFamily="34" charset="-120"/>
              </a:rPr>
              <a:t>Apply targeted strategies to challenge limiting beliefs, practicing new behaviours that align with your authentic professional identity.</a:t>
            </a:r>
            <a:endParaRPr lang="en-US" sz="1550" dirty="0"/>
          </a:p>
        </p:txBody>
      </p:sp>
      <p:sp>
        <p:nvSpPr>
          <p:cNvPr id="12" name="Shape 10"/>
          <p:cNvSpPr/>
          <p:nvPr/>
        </p:nvSpPr>
        <p:spPr>
          <a:xfrm>
            <a:off x="9720739" y="4661416"/>
            <a:ext cx="4219575" cy="197168"/>
          </a:xfrm>
          <a:prstGeom prst="roundRect">
            <a:avLst>
              <a:gd name="adj" fmla="val 42007"/>
            </a:avLst>
          </a:prstGeom>
          <a:solidFill>
            <a:srgbClr val="FAF5EB"/>
          </a:solidFill>
          <a:ln w="7620">
            <a:solidFill>
              <a:srgbClr val="D5CDBE"/>
            </a:solidFill>
            <a:prstDash val="solid"/>
          </a:ln>
        </p:spPr>
      </p:sp>
      <p:sp>
        <p:nvSpPr>
          <p:cNvPr id="13" name="Text 11"/>
          <p:cNvSpPr/>
          <p:nvPr/>
        </p:nvSpPr>
        <p:spPr>
          <a:xfrm>
            <a:off x="9720739" y="5154335"/>
            <a:ext cx="2319933" cy="290036"/>
          </a:xfrm>
          <a:prstGeom prst="rect">
            <a:avLst/>
          </a:prstGeom>
          <a:noFill/>
          <a:ln/>
        </p:spPr>
        <p:txBody>
          <a:bodyPr wrap="none" lIns="0" tIns="0" rIns="0" bIns="0" rtlCol="0" anchor="t"/>
          <a:lstStyle/>
          <a:p>
            <a:pPr algn="l" indent="0" marL="0">
              <a:lnSpc>
                <a:spcPts val="2250"/>
              </a:lnSpc>
              <a:buNone/>
            </a:pPr>
            <a:r>
              <a:rPr lang="en-US" sz="1800" dirty="0">
                <a:solidFill>
                  <a:srgbClr val="2B3541"/>
                </a:solidFill>
                <a:latin typeface="Funnel Display" pitchFamily="34" charset="0"/>
                <a:ea typeface="Funnel Display" pitchFamily="34" charset="-122"/>
                <a:cs typeface="Funnel Display" pitchFamily="34" charset="-120"/>
              </a:rPr>
              <a:t>Integration</a:t>
            </a:r>
            <a:endParaRPr lang="en-US" sz="1800" dirty="0"/>
          </a:p>
        </p:txBody>
      </p:sp>
      <p:sp>
        <p:nvSpPr>
          <p:cNvPr id="14" name="Text 12"/>
          <p:cNvSpPr/>
          <p:nvPr/>
        </p:nvSpPr>
        <p:spPr>
          <a:xfrm>
            <a:off x="9720739" y="5562600"/>
            <a:ext cx="4219575" cy="1261586"/>
          </a:xfrm>
          <a:prstGeom prst="rect">
            <a:avLst/>
          </a:prstGeom>
          <a:noFill/>
          <a:ln/>
        </p:spPr>
        <p:txBody>
          <a:bodyPr wrap="square" lIns="0" tIns="0" rIns="0" bIns="0" rtlCol="0" anchor="t"/>
          <a:lstStyle/>
          <a:p>
            <a:pPr algn="l" indent="0" marL="0">
              <a:lnSpc>
                <a:spcPts val="2450"/>
              </a:lnSpc>
              <a:buNone/>
            </a:pPr>
            <a:r>
              <a:rPr lang="en-US" sz="1550" dirty="0">
                <a:solidFill>
                  <a:srgbClr val="2B3541"/>
                </a:solidFill>
                <a:latin typeface="Funnel Sans" pitchFamily="34" charset="0"/>
                <a:ea typeface="Funnel Sans" pitchFamily="34" charset="-122"/>
                <a:cs typeface="Funnel Sans" pitchFamily="34" charset="-120"/>
              </a:rPr>
              <a:t>Embody confidence holistically through regular practice, until authentic self-expression becomes your natural state rather than a conscious effort.</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652701" y="661988"/>
            <a:ext cx="8845868" cy="548521"/>
          </a:xfrm>
          <a:prstGeom prst="rect">
            <a:avLst/>
          </a:prstGeom>
          <a:noFill/>
          <a:ln/>
        </p:spPr>
        <p:txBody>
          <a:bodyPr wrap="none" lIns="0" tIns="0" rIns="0" bIns="0" rtlCol="0" anchor="t"/>
          <a:lstStyle/>
          <a:p>
            <a:pPr algn="l" indent="0" marL="0">
              <a:lnSpc>
                <a:spcPts val="4300"/>
              </a:lnSpc>
              <a:buNone/>
            </a:pPr>
            <a:r>
              <a:rPr lang="en-US" sz="3450" dirty="0">
                <a:solidFill>
                  <a:srgbClr val="051D3A"/>
                </a:solidFill>
                <a:latin typeface="Funnel Display" pitchFamily="34" charset="0"/>
                <a:ea typeface="Funnel Display" pitchFamily="34" charset="-122"/>
                <a:cs typeface="Funnel Display" pitchFamily="34" charset="-120"/>
              </a:rPr>
              <a:t>Understanding Self-Esteem and Self-Worth</a:t>
            </a:r>
            <a:endParaRPr lang="en-US" sz="3450" dirty="0"/>
          </a:p>
        </p:txBody>
      </p:sp>
      <p:sp>
        <p:nvSpPr>
          <p:cNvPr id="3" name="Text 1"/>
          <p:cNvSpPr/>
          <p:nvPr/>
        </p:nvSpPr>
        <p:spPr>
          <a:xfrm>
            <a:off x="652701" y="1583531"/>
            <a:ext cx="13324999" cy="596979"/>
          </a:xfrm>
          <a:prstGeom prst="rect">
            <a:avLst/>
          </a:prstGeom>
          <a:noFill/>
          <a:ln/>
        </p:spPr>
        <p:txBody>
          <a:bodyPr wrap="square" lIns="0" tIns="0" rIns="0" bIns="0" rtlCol="0" anchor="t"/>
          <a:lstStyle/>
          <a:p>
            <a:pPr algn="l" indent="0" marL="0">
              <a:lnSpc>
                <a:spcPts val="2300"/>
              </a:lnSpc>
              <a:buNone/>
            </a:pPr>
            <a:r>
              <a:rPr lang="en-US" sz="1450" dirty="0">
                <a:solidFill>
                  <a:srgbClr val="2B3541"/>
                </a:solidFill>
                <a:latin typeface="Funnel Sans" pitchFamily="34" charset="0"/>
                <a:ea typeface="Funnel Sans" pitchFamily="34" charset="-122"/>
                <a:cs typeface="Funnel Sans" pitchFamily="34" charset="-120"/>
              </a:rPr>
              <a:t>Self-esteem and self-worth form the foundation of workplace confidence. While self-esteem reflects how we evaluate our abilities and performance, self-worth encompasses our inherent value as human beings regardless of achievements.</a:t>
            </a:r>
            <a:endParaRPr lang="en-US" sz="1450" dirty="0"/>
          </a:p>
        </p:txBody>
      </p:sp>
      <p:sp>
        <p:nvSpPr>
          <p:cNvPr id="4" name="Text 2"/>
          <p:cNvSpPr/>
          <p:nvPr/>
        </p:nvSpPr>
        <p:spPr>
          <a:xfrm>
            <a:off x="652701" y="2390299"/>
            <a:ext cx="13324999" cy="596979"/>
          </a:xfrm>
          <a:prstGeom prst="rect">
            <a:avLst/>
          </a:prstGeom>
          <a:noFill/>
          <a:ln/>
        </p:spPr>
        <p:txBody>
          <a:bodyPr wrap="square" lIns="0" tIns="0" rIns="0" bIns="0" rtlCol="0" anchor="t"/>
          <a:lstStyle/>
          <a:p>
            <a:pPr algn="l" indent="0" marL="0">
              <a:lnSpc>
                <a:spcPts val="2300"/>
              </a:lnSpc>
              <a:buNone/>
            </a:pPr>
            <a:r>
              <a:rPr lang="en-US" sz="1450" dirty="0">
                <a:solidFill>
                  <a:srgbClr val="2B3541"/>
                </a:solidFill>
                <a:latin typeface="Funnel Sans" pitchFamily="34" charset="0"/>
                <a:ea typeface="Funnel Sans" pitchFamily="34" charset="-122"/>
                <a:cs typeface="Funnel Sans" pitchFamily="34" charset="-120"/>
              </a:rPr>
              <a:t>These internal beliefs significantly impact our professional lives, affecting everything from how we communicate ideas to whether we pursue promotions. Many professionals struggle to separate their worth from their work, leading to validation-seeking behaviours that undermine genuine confidence.</a:t>
            </a:r>
            <a:endParaRPr lang="en-US" sz="1450" dirty="0"/>
          </a:p>
        </p:txBody>
      </p:sp>
      <p:sp>
        <p:nvSpPr>
          <p:cNvPr id="5" name="Text 3"/>
          <p:cNvSpPr/>
          <p:nvPr/>
        </p:nvSpPr>
        <p:spPr>
          <a:xfrm>
            <a:off x="652701" y="3197066"/>
            <a:ext cx="13324999" cy="895469"/>
          </a:xfrm>
          <a:prstGeom prst="rect">
            <a:avLst/>
          </a:prstGeom>
          <a:noFill/>
          <a:ln/>
        </p:spPr>
        <p:txBody>
          <a:bodyPr wrap="square" lIns="0" tIns="0" rIns="0" bIns="0" rtlCol="0" anchor="t"/>
          <a:lstStyle/>
          <a:p>
            <a:pPr algn="l" indent="0" marL="0">
              <a:lnSpc>
                <a:spcPts val="2300"/>
              </a:lnSpc>
              <a:buNone/>
            </a:pPr>
            <a:r>
              <a:rPr lang="en-US" sz="1450" dirty="0">
                <a:solidFill>
                  <a:srgbClr val="2B3541"/>
                </a:solidFill>
                <a:latin typeface="Funnel Sans" pitchFamily="34" charset="0"/>
                <a:ea typeface="Funnel Sans" pitchFamily="34" charset="-122"/>
                <a:cs typeface="Funnel Sans" pitchFamily="34" charset="-120"/>
              </a:rPr>
              <a:t>Workplace confidence is the ability to trust your skills, judgement and capabilities in professional settings. It involves recognising your value whilst acknowledging areas for growth without harsh self-criticism. Building healthy self-esteem requires recognising your intrinsic value whilst acknowledging that performance fluctuates naturally throughout your career journey.</a:t>
            </a:r>
            <a:endParaRPr lang="en-US" sz="1450" dirty="0"/>
          </a:p>
        </p:txBody>
      </p:sp>
      <p:pic>
        <p:nvPicPr>
          <p:cNvPr id="6" name="Image 0" descr="preencoded.png">    </p:cNvPr>
          <p:cNvPicPr>
            <a:picLocks noChangeAspect="1"/>
          </p:cNvPicPr>
          <p:nvPr/>
        </p:nvPicPr>
        <p:blipFill>
          <a:blip r:embed="rId1"/>
          <a:stretch>
            <a:fillRect/>
          </a:stretch>
        </p:blipFill>
        <p:spPr>
          <a:xfrm>
            <a:off x="2884527" y="4302323"/>
            <a:ext cx="2198608" cy="1057394"/>
          </a:xfrm>
          <a:prstGeom prst="rect">
            <a:avLst/>
          </a:prstGeom>
        </p:spPr>
      </p:pic>
      <p:pic>
        <p:nvPicPr>
          <p:cNvPr id="7" name="Image 1" descr="preencoded.png">    </p:cNvPr>
          <p:cNvPicPr>
            <a:picLocks noChangeAspect="1"/>
          </p:cNvPicPr>
          <p:nvPr/>
        </p:nvPicPr>
        <p:blipFill>
          <a:blip r:embed="rId2"/>
          <a:stretch>
            <a:fillRect/>
          </a:stretch>
        </p:blipFill>
        <p:spPr>
          <a:xfrm>
            <a:off x="3852624" y="4797743"/>
            <a:ext cx="262176" cy="327779"/>
          </a:xfrm>
          <a:prstGeom prst="rect">
            <a:avLst/>
          </a:prstGeom>
        </p:spPr>
      </p:pic>
      <p:sp>
        <p:nvSpPr>
          <p:cNvPr id="8" name="Text 4"/>
          <p:cNvSpPr/>
          <p:nvPr/>
        </p:nvSpPr>
        <p:spPr>
          <a:xfrm>
            <a:off x="5269587" y="4488775"/>
            <a:ext cx="2194322" cy="274201"/>
          </a:xfrm>
          <a:prstGeom prst="rect">
            <a:avLst/>
          </a:prstGeom>
          <a:noFill/>
          <a:ln/>
        </p:spPr>
        <p:txBody>
          <a:bodyPr wrap="none" lIns="0" tIns="0" rIns="0" bIns="0" rtlCol="0" anchor="t"/>
          <a:lstStyle/>
          <a:p>
            <a:pPr algn="l" indent="0" marL="0">
              <a:lnSpc>
                <a:spcPts val="2150"/>
              </a:lnSpc>
              <a:buNone/>
            </a:pPr>
            <a:r>
              <a:rPr lang="en-US" sz="1700" dirty="0">
                <a:solidFill>
                  <a:srgbClr val="2B3541"/>
                </a:solidFill>
                <a:latin typeface="Funnel Display" pitchFamily="34" charset="0"/>
                <a:ea typeface="Funnel Display" pitchFamily="34" charset="-122"/>
                <a:cs typeface="Funnel Display" pitchFamily="34" charset="-120"/>
              </a:rPr>
              <a:t>Self-Actualisation</a:t>
            </a:r>
            <a:endParaRPr lang="en-US" sz="1700" dirty="0"/>
          </a:p>
        </p:txBody>
      </p:sp>
      <p:sp>
        <p:nvSpPr>
          <p:cNvPr id="9" name="Text 5"/>
          <p:cNvSpPr/>
          <p:nvPr/>
        </p:nvSpPr>
        <p:spPr>
          <a:xfrm>
            <a:off x="5269587" y="4874776"/>
            <a:ext cx="2591753" cy="298490"/>
          </a:xfrm>
          <a:prstGeom prst="rect">
            <a:avLst/>
          </a:prstGeom>
          <a:noFill/>
          <a:ln/>
        </p:spPr>
        <p:txBody>
          <a:bodyPr wrap="none" lIns="0" tIns="0" rIns="0" bIns="0" rtlCol="0" anchor="t"/>
          <a:lstStyle/>
          <a:p>
            <a:pPr algn="l" indent="0" marL="0">
              <a:lnSpc>
                <a:spcPts val="2300"/>
              </a:lnSpc>
              <a:buNone/>
            </a:pPr>
            <a:r>
              <a:rPr lang="en-US" sz="1450" dirty="0">
                <a:solidFill>
                  <a:srgbClr val="2B3541"/>
                </a:solidFill>
                <a:latin typeface="Funnel Sans" pitchFamily="34" charset="0"/>
                <a:ea typeface="Funnel Sans" pitchFamily="34" charset="-122"/>
                <a:cs typeface="Funnel Sans" pitchFamily="34" charset="-120"/>
              </a:rPr>
              <a:t>Fulfilling potential and purpose</a:t>
            </a:r>
            <a:endParaRPr lang="en-US" sz="1450" dirty="0"/>
          </a:p>
        </p:txBody>
      </p:sp>
      <p:sp>
        <p:nvSpPr>
          <p:cNvPr id="10" name="Shape 6"/>
          <p:cNvSpPr/>
          <p:nvPr/>
        </p:nvSpPr>
        <p:spPr>
          <a:xfrm>
            <a:off x="5129689" y="5373410"/>
            <a:ext cx="8801457" cy="11430"/>
          </a:xfrm>
          <a:prstGeom prst="roundRect">
            <a:avLst>
              <a:gd name="adj" fmla="val 685373"/>
            </a:avLst>
          </a:prstGeom>
          <a:solidFill>
            <a:srgbClr val="D5CDBE"/>
          </a:solidFill>
          <a:ln/>
        </p:spPr>
      </p:sp>
      <p:pic>
        <p:nvPicPr>
          <p:cNvPr id="11" name="Image 2" descr="preencoded.png">    </p:cNvPr>
          <p:cNvPicPr>
            <a:picLocks noChangeAspect="1"/>
          </p:cNvPicPr>
          <p:nvPr/>
        </p:nvPicPr>
        <p:blipFill>
          <a:blip r:embed="rId3"/>
          <a:stretch>
            <a:fillRect/>
          </a:stretch>
        </p:blipFill>
        <p:spPr>
          <a:xfrm>
            <a:off x="1785223" y="5406271"/>
            <a:ext cx="4397216" cy="1057394"/>
          </a:xfrm>
          <a:prstGeom prst="rect">
            <a:avLst/>
          </a:prstGeom>
        </p:spPr>
      </p:pic>
      <p:pic>
        <p:nvPicPr>
          <p:cNvPr id="12" name="Image 3" descr="preencoded.png">    </p:cNvPr>
          <p:cNvPicPr>
            <a:picLocks noChangeAspect="1"/>
          </p:cNvPicPr>
          <p:nvPr/>
        </p:nvPicPr>
        <p:blipFill>
          <a:blip r:embed="rId4"/>
          <a:stretch>
            <a:fillRect/>
          </a:stretch>
        </p:blipFill>
        <p:spPr>
          <a:xfrm>
            <a:off x="3852743" y="5771078"/>
            <a:ext cx="262176" cy="327779"/>
          </a:xfrm>
          <a:prstGeom prst="rect">
            <a:avLst/>
          </a:prstGeom>
        </p:spPr>
      </p:pic>
      <p:sp>
        <p:nvSpPr>
          <p:cNvPr id="13" name="Text 7"/>
          <p:cNvSpPr/>
          <p:nvPr/>
        </p:nvSpPr>
        <p:spPr>
          <a:xfrm>
            <a:off x="6368891" y="5592723"/>
            <a:ext cx="2194322" cy="274201"/>
          </a:xfrm>
          <a:prstGeom prst="rect">
            <a:avLst/>
          </a:prstGeom>
          <a:noFill/>
          <a:ln/>
        </p:spPr>
        <p:txBody>
          <a:bodyPr wrap="none" lIns="0" tIns="0" rIns="0" bIns="0" rtlCol="0" anchor="t"/>
          <a:lstStyle/>
          <a:p>
            <a:pPr algn="l" indent="0" marL="0">
              <a:lnSpc>
                <a:spcPts val="2150"/>
              </a:lnSpc>
              <a:buNone/>
            </a:pPr>
            <a:r>
              <a:rPr lang="en-US" sz="1700" dirty="0">
                <a:solidFill>
                  <a:srgbClr val="2B3541"/>
                </a:solidFill>
                <a:latin typeface="Funnel Display" pitchFamily="34" charset="0"/>
                <a:ea typeface="Funnel Display" pitchFamily="34" charset="-122"/>
                <a:cs typeface="Funnel Display" pitchFamily="34" charset="-120"/>
              </a:rPr>
              <a:t>Self-Esteem</a:t>
            </a:r>
            <a:endParaRPr lang="en-US" sz="1700" dirty="0"/>
          </a:p>
        </p:txBody>
      </p:sp>
      <p:sp>
        <p:nvSpPr>
          <p:cNvPr id="14" name="Text 8"/>
          <p:cNvSpPr/>
          <p:nvPr/>
        </p:nvSpPr>
        <p:spPr>
          <a:xfrm>
            <a:off x="6368891" y="5978723"/>
            <a:ext cx="2780943" cy="298490"/>
          </a:xfrm>
          <a:prstGeom prst="rect">
            <a:avLst/>
          </a:prstGeom>
          <a:noFill/>
          <a:ln/>
        </p:spPr>
        <p:txBody>
          <a:bodyPr wrap="none" lIns="0" tIns="0" rIns="0" bIns="0" rtlCol="0" anchor="t"/>
          <a:lstStyle/>
          <a:p>
            <a:pPr algn="l" indent="0" marL="0">
              <a:lnSpc>
                <a:spcPts val="2300"/>
              </a:lnSpc>
              <a:buNone/>
            </a:pPr>
            <a:r>
              <a:rPr lang="en-US" sz="1450" dirty="0">
                <a:solidFill>
                  <a:srgbClr val="2B3541"/>
                </a:solidFill>
                <a:latin typeface="Funnel Sans" pitchFamily="34" charset="0"/>
                <a:ea typeface="Funnel Sans" pitchFamily="34" charset="-122"/>
                <a:cs typeface="Funnel Sans" pitchFamily="34" charset="-120"/>
              </a:rPr>
              <a:t>Evaluative judgements of abilities</a:t>
            </a:r>
            <a:endParaRPr lang="en-US" sz="1450" dirty="0"/>
          </a:p>
        </p:txBody>
      </p:sp>
      <p:sp>
        <p:nvSpPr>
          <p:cNvPr id="15" name="Shape 9"/>
          <p:cNvSpPr/>
          <p:nvPr/>
        </p:nvSpPr>
        <p:spPr>
          <a:xfrm>
            <a:off x="6228993" y="6477357"/>
            <a:ext cx="7702153" cy="11430"/>
          </a:xfrm>
          <a:prstGeom prst="roundRect">
            <a:avLst>
              <a:gd name="adj" fmla="val 685373"/>
            </a:avLst>
          </a:prstGeom>
          <a:solidFill>
            <a:srgbClr val="D5CDBE"/>
          </a:solidFill>
          <a:ln/>
        </p:spPr>
      </p:sp>
      <p:pic>
        <p:nvPicPr>
          <p:cNvPr id="16" name="Image 4" descr="preencoded.png">    </p:cNvPr>
          <p:cNvPicPr>
            <a:picLocks noChangeAspect="1"/>
          </p:cNvPicPr>
          <p:nvPr/>
        </p:nvPicPr>
        <p:blipFill>
          <a:blip r:embed="rId5"/>
          <a:stretch>
            <a:fillRect/>
          </a:stretch>
        </p:blipFill>
        <p:spPr>
          <a:xfrm>
            <a:off x="685919" y="6510218"/>
            <a:ext cx="6595824" cy="1057394"/>
          </a:xfrm>
          <a:prstGeom prst="rect">
            <a:avLst/>
          </a:prstGeom>
        </p:spPr>
      </p:pic>
      <p:pic>
        <p:nvPicPr>
          <p:cNvPr id="17" name="Image 5" descr="preencoded.png">    </p:cNvPr>
          <p:cNvPicPr>
            <a:picLocks noChangeAspect="1"/>
          </p:cNvPicPr>
          <p:nvPr/>
        </p:nvPicPr>
        <p:blipFill>
          <a:blip r:embed="rId6"/>
          <a:stretch>
            <a:fillRect/>
          </a:stretch>
        </p:blipFill>
        <p:spPr>
          <a:xfrm>
            <a:off x="3852624" y="6875026"/>
            <a:ext cx="262176" cy="327779"/>
          </a:xfrm>
          <a:prstGeom prst="rect">
            <a:avLst/>
          </a:prstGeom>
        </p:spPr>
      </p:pic>
      <p:sp>
        <p:nvSpPr>
          <p:cNvPr id="18" name="Text 10"/>
          <p:cNvSpPr/>
          <p:nvPr/>
        </p:nvSpPr>
        <p:spPr>
          <a:xfrm>
            <a:off x="7468195" y="6696670"/>
            <a:ext cx="2194322" cy="274201"/>
          </a:xfrm>
          <a:prstGeom prst="rect">
            <a:avLst/>
          </a:prstGeom>
          <a:noFill/>
          <a:ln/>
        </p:spPr>
        <p:txBody>
          <a:bodyPr wrap="none" lIns="0" tIns="0" rIns="0" bIns="0" rtlCol="0" anchor="t"/>
          <a:lstStyle/>
          <a:p>
            <a:pPr algn="l" indent="0" marL="0">
              <a:lnSpc>
                <a:spcPts val="2150"/>
              </a:lnSpc>
              <a:buNone/>
            </a:pPr>
            <a:r>
              <a:rPr lang="en-US" sz="1700" dirty="0">
                <a:solidFill>
                  <a:srgbClr val="2B3541"/>
                </a:solidFill>
                <a:latin typeface="Funnel Display" pitchFamily="34" charset="0"/>
                <a:ea typeface="Funnel Display" pitchFamily="34" charset="-122"/>
                <a:cs typeface="Funnel Display" pitchFamily="34" charset="-120"/>
              </a:rPr>
              <a:t>Self-Worth</a:t>
            </a:r>
            <a:endParaRPr lang="en-US" sz="1700" dirty="0"/>
          </a:p>
        </p:txBody>
      </p:sp>
      <p:sp>
        <p:nvSpPr>
          <p:cNvPr id="19" name="Text 11"/>
          <p:cNvSpPr/>
          <p:nvPr/>
        </p:nvSpPr>
        <p:spPr>
          <a:xfrm>
            <a:off x="7468195" y="7082671"/>
            <a:ext cx="2714506" cy="298490"/>
          </a:xfrm>
          <a:prstGeom prst="rect">
            <a:avLst/>
          </a:prstGeom>
          <a:noFill/>
          <a:ln/>
        </p:spPr>
        <p:txBody>
          <a:bodyPr wrap="none" lIns="0" tIns="0" rIns="0" bIns="0" rtlCol="0" anchor="t"/>
          <a:lstStyle/>
          <a:p>
            <a:pPr algn="l" indent="0" marL="0">
              <a:lnSpc>
                <a:spcPts val="2300"/>
              </a:lnSpc>
              <a:buNone/>
            </a:pPr>
            <a:r>
              <a:rPr lang="en-US" sz="1450" dirty="0">
                <a:solidFill>
                  <a:srgbClr val="2B3541"/>
                </a:solidFill>
                <a:latin typeface="Funnel Sans" pitchFamily="34" charset="0"/>
                <a:ea typeface="Funnel Sans" pitchFamily="34" charset="-122"/>
                <a:cs typeface="Funnel Sans" pitchFamily="34" charset="-120"/>
              </a:rPr>
              <a:t>Inherent value as a human being</a:t>
            </a:r>
            <a:endParaRPr lang="en-US" sz="14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70692" y="1104662"/>
            <a:ext cx="12913162" cy="647700"/>
          </a:xfrm>
          <a:prstGeom prst="rect">
            <a:avLst/>
          </a:prstGeom>
          <a:noFill/>
          <a:ln/>
        </p:spPr>
        <p:txBody>
          <a:bodyPr wrap="none" lIns="0" tIns="0" rIns="0" bIns="0" rtlCol="0" anchor="t"/>
          <a:lstStyle/>
          <a:p>
            <a:pPr algn="l" indent="0" marL="0">
              <a:lnSpc>
                <a:spcPts val="5050"/>
              </a:lnSpc>
              <a:buNone/>
            </a:pPr>
            <a:r>
              <a:rPr lang="en-US" sz="4050" dirty="0">
                <a:solidFill>
                  <a:srgbClr val="051D3A"/>
                </a:solidFill>
                <a:latin typeface="Funnel Display" pitchFamily="34" charset="0"/>
                <a:ea typeface="Funnel Display" pitchFamily="34" charset="-122"/>
                <a:cs typeface="Funnel Display" pitchFamily="34" charset="-120"/>
              </a:rPr>
              <a:t>The Confidence Gap: Internal vs. External Experience</a:t>
            </a:r>
            <a:endParaRPr lang="en-US" sz="4050" dirty="0"/>
          </a:p>
        </p:txBody>
      </p:sp>
      <p:sp>
        <p:nvSpPr>
          <p:cNvPr id="3" name="Text 1"/>
          <p:cNvSpPr/>
          <p:nvPr/>
        </p:nvSpPr>
        <p:spPr>
          <a:xfrm>
            <a:off x="770692" y="2302788"/>
            <a:ext cx="2590681" cy="323850"/>
          </a:xfrm>
          <a:prstGeom prst="rect">
            <a:avLst/>
          </a:prstGeom>
          <a:noFill/>
          <a:ln/>
        </p:spPr>
        <p:txBody>
          <a:bodyPr wrap="none" lIns="0" tIns="0" rIns="0" bIns="0" rtlCol="0" anchor="t"/>
          <a:lstStyle/>
          <a:p>
            <a:pPr algn="l" indent="0" marL="0">
              <a:lnSpc>
                <a:spcPts val="2500"/>
              </a:lnSpc>
              <a:buNone/>
            </a:pPr>
            <a:r>
              <a:rPr lang="en-US" sz="2000" dirty="0">
                <a:solidFill>
                  <a:srgbClr val="051D3A"/>
                </a:solidFill>
                <a:latin typeface="Funnel Display" pitchFamily="34" charset="0"/>
                <a:ea typeface="Funnel Display" pitchFamily="34" charset="-122"/>
                <a:cs typeface="Funnel Display" pitchFamily="34" charset="-120"/>
              </a:rPr>
              <a:t>Internal Experience</a:t>
            </a:r>
            <a:endParaRPr lang="en-US" sz="2000" dirty="0"/>
          </a:p>
        </p:txBody>
      </p:sp>
      <p:sp>
        <p:nvSpPr>
          <p:cNvPr id="4" name="Text 2"/>
          <p:cNvSpPr/>
          <p:nvPr/>
        </p:nvSpPr>
        <p:spPr>
          <a:xfrm>
            <a:off x="770692" y="2846784"/>
            <a:ext cx="6275903" cy="1057275"/>
          </a:xfrm>
          <a:prstGeom prst="rect">
            <a:avLst/>
          </a:prstGeom>
          <a:noFill/>
          <a:ln/>
        </p:spPr>
        <p:txBody>
          <a:bodyPr wrap="square" lIns="0" tIns="0" rIns="0" bIns="0" rtlCol="0" anchor="t"/>
          <a:lstStyle/>
          <a:p>
            <a:pPr algn="l" indent="0" marL="0">
              <a:lnSpc>
                <a:spcPts val="2750"/>
              </a:lnSpc>
              <a:buNone/>
            </a:pPr>
            <a:r>
              <a:rPr lang="en-US" sz="1700" dirty="0">
                <a:solidFill>
                  <a:srgbClr val="2B3541"/>
                </a:solidFill>
                <a:latin typeface="Funnel Sans" pitchFamily="34" charset="0"/>
                <a:ea typeface="Funnel Sans" pitchFamily="34" charset="-122"/>
                <a:cs typeface="Funnel Sans" pitchFamily="34" charset="-120"/>
              </a:rPr>
              <a:t>What we feel inside often includes uncertainty, self-doubt, and awareness of our own flaws and shortcomings. We experience our fears, insecurities and the full complexity of our thoughts.</a:t>
            </a:r>
            <a:endParaRPr lang="en-US" sz="1700" dirty="0"/>
          </a:p>
        </p:txBody>
      </p:sp>
      <p:sp>
        <p:nvSpPr>
          <p:cNvPr id="5" name="Text 3"/>
          <p:cNvSpPr/>
          <p:nvPr/>
        </p:nvSpPr>
        <p:spPr>
          <a:xfrm>
            <a:off x="770692" y="4102179"/>
            <a:ext cx="6275903" cy="352425"/>
          </a:xfrm>
          <a:prstGeom prst="rect">
            <a:avLst/>
          </a:prstGeom>
          <a:noFill/>
          <a:ln/>
        </p:spPr>
        <p:txBody>
          <a:bodyPr wrap="none" lIns="0" tIns="0" rIns="0" bIns="0" rtlCol="0" anchor="t"/>
          <a:lstStyle/>
          <a:p>
            <a:pPr algn="l" marL="342900" indent="-342900">
              <a:lnSpc>
                <a:spcPts val="2750"/>
              </a:lnSpc>
              <a:buSzPct val="100000"/>
              <a:buChar char="•"/>
            </a:pPr>
            <a:r>
              <a:rPr lang="en-US" sz="1700" dirty="0">
                <a:solidFill>
                  <a:srgbClr val="2B3541"/>
                </a:solidFill>
                <a:latin typeface="Funnel Sans" pitchFamily="34" charset="0"/>
                <a:ea typeface="Funnel Sans" pitchFamily="34" charset="-122"/>
                <a:cs typeface="Funnel Sans" pitchFamily="34" charset="-120"/>
              </a:rPr>
              <a:t>Full access to private worries, fears and doubts</a:t>
            </a:r>
            <a:endParaRPr lang="en-US" sz="1700" dirty="0"/>
          </a:p>
        </p:txBody>
      </p:sp>
      <p:sp>
        <p:nvSpPr>
          <p:cNvPr id="6" name="Text 4"/>
          <p:cNvSpPr/>
          <p:nvPr/>
        </p:nvSpPr>
        <p:spPr>
          <a:xfrm>
            <a:off x="770692" y="4531638"/>
            <a:ext cx="6275903" cy="352425"/>
          </a:xfrm>
          <a:prstGeom prst="rect">
            <a:avLst/>
          </a:prstGeom>
          <a:noFill/>
          <a:ln/>
        </p:spPr>
        <p:txBody>
          <a:bodyPr wrap="none" lIns="0" tIns="0" rIns="0" bIns="0" rtlCol="0" anchor="t"/>
          <a:lstStyle/>
          <a:p>
            <a:pPr algn="l" marL="342900" indent="-342900">
              <a:lnSpc>
                <a:spcPts val="2750"/>
              </a:lnSpc>
              <a:buSzPct val="100000"/>
              <a:buChar char="•"/>
            </a:pPr>
            <a:r>
              <a:rPr lang="en-US" sz="1700" dirty="0">
                <a:solidFill>
                  <a:srgbClr val="2B3541"/>
                </a:solidFill>
                <a:latin typeface="Funnel Sans" pitchFamily="34" charset="0"/>
                <a:ea typeface="Funnel Sans" pitchFamily="34" charset="-122"/>
                <a:cs typeface="Funnel Sans" pitchFamily="34" charset="-120"/>
              </a:rPr>
              <a:t>Awareness of past mistakes and failures</a:t>
            </a:r>
            <a:endParaRPr lang="en-US" sz="1700" dirty="0"/>
          </a:p>
        </p:txBody>
      </p:sp>
      <p:sp>
        <p:nvSpPr>
          <p:cNvPr id="7" name="Text 5"/>
          <p:cNvSpPr/>
          <p:nvPr/>
        </p:nvSpPr>
        <p:spPr>
          <a:xfrm>
            <a:off x="770692" y="4961096"/>
            <a:ext cx="6275903" cy="352425"/>
          </a:xfrm>
          <a:prstGeom prst="rect">
            <a:avLst/>
          </a:prstGeom>
          <a:noFill/>
          <a:ln/>
        </p:spPr>
        <p:txBody>
          <a:bodyPr wrap="none" lIns="0" tIns="0" rIns="0" bIns="0" rtlCol="0" anchor="t"/>
          <a:lstStyle/>
          <a:p>
            <a:pPr algn="l" marL="342900" indent="-342900">
              <a:lnSpc>
                <a:spcPts val="2750"/>
              </a:lnSpc>
              <a:buSzPct val="100000"/>
              <a:buChar char="•"/>
            </a:pPr>
            <a:r>
              <a:rPr lang="en-US" sz="1700" dirty="0">
                <a:solidFill>
                  <a:srgbClr val="2B3541"/>
                </a:solidFill>
                <a:latin typeface="Funnel Sans" pitchFamily="34" charset="0"/>
                <a:ea typeface="Funnel Sans" pitchFamily="34" charset="-122"/>
                <a:cs typeface="Funnel Sans" pitchFamily="34" charset="-120"/>
              </a:rPr>
              <a:t>Heightened sensitivity to potential rejection</a:t>
            </a:r>
            <a:endParaRPr lang="en-US" sz="1700" dirty="0"/>
          </a:p>
        </p:txBody>
      </p:sp>
      <p:sp>
        <p:nvSpPr>
          <p:cNvPr id="8" name="Text 6"/>
          <p:cNvSpPr/>
          <p:nvPr/>
        </p:nvSpPr>
        <p:spPr>
          <a:xfrm>
            <a:off x="770692" y="5390555"/>
            <a:ext cx="6275903" cy="352425"/>
          </a:xfrm>
          <a:prstGeom prst="rect">
            <a:avLst/>
          </a:prstGeom>
          <a:noFill/>
          <a:ln/>
        </p:spPr>
        <p:txBody>
          <a:bodyPr wrap="none" lIns="0" tIns="0" rIns="0" bIns="0" rtlCol="0" anchor="t"/>
          <a:lstStyle/>
          <a:p>
            <a:pPr algn="l" marL="342900" indent="-342900">
              <a:lnSpc>
                <a:spcPts val="2750"/>
              </a:lnSpc>
              <a:buSzPct val="100000"/>
              <a:buChar char="•"/>
            </a:pPr>
            <a:r>
              <a:rPr lang="en-US" sz="1700" dirty="0">
                <a:solidFill>
                  <a:srgbClr val="2B3541"/>
                </a:solidFill>
                <a:latin typeface="Funnel Sans" pitchFamily="34" charset="0"/>
                <a:ea typeface="Funnel Sans" pitchFamily="34" charset="-122"/>
                <a:cs typeface="Funnel Sans" pitchFamily="34" charset="-120"/>
              </a:rPr>
              <a:t>Overestimation of personal inadequacies</a:t>
            </a:r>
            <a:endParaRPr lang="en-US" sz="1700" dirty="0"/>
          </a:p>
        </p:txBody>
      </p:sp>
      <p:sp>
        <p:nvSpPr>
          <p:cNvPr id="9" name="Text 7"/>
          <p:cNvSpPr/>
          <p:nvPr/>
        </p:nvSpPr>
        <p:spPr>
          <a:xfrm>
            <a:off x="7591425" y="2302788"/>
            <a:ext cx="2590681" cy="323850"/>
          </a:xfrm>
          <a:prstGeom prst="rect">
            <a:avLst/>
          </a:prstGeom>
          <a:noFill/>
          <a:ln/>
        </p:spPr>
        <p:txBody>
          <a:bodyPr wrap="none" lIns="0" tIns="0" rIns="0" bIns="0" rtlCol="0" anchor="t"/>
          <a:lstStyle/>
          <a:p>
            <a:pPr algn="l" indent="0" marL="0">
              <a:lnSpc>
                <a:spcPts val="2500"/>
              </a:lnSpc>
              <a:buNone/>
            </a:pPr>
            <a:r>
              <a:rPr lang="en-US" sz="2000" dirty="0">
                <a:solidFill>
                  <a:srgbClr val="051D3A"/>
                </a:solidFill>
                <a:latin typeface="Funnel Display" pitchFamily="34" charset="0"/>
                <a:ea typeface="Funnel Display" pitchFamily="34" charset="-122"/>
                <a:cs typeface="Funnel Display" pitchFamily="34" charset="-120"/>
              </a:rPr>
              <a:t>External Perception</a:t>
            </a:r>
            <a:endParaRPr lang="en-US" sz="2000" dirty="0"/>
          </a:p>
        </p:txBody>
      </p:sp>
      <p:sp>
        <p:nvSpPr>
          <p:cNvPr id="10" name="Text 8"/>
          <p:cNvSpPr/>
          <p:nvPr/>
        </p:nvSpPr>
        <p:spPr>
          <a:xfrm>
            <a:off x="7591425" y="2846784"/>
            <a:ext cx="6275903" cy="1057275"/>
          </a:xfrm>
          <a:prstGeom prst="rect">
            <a:avLst/>
          </a:prstGeom>
          <a:noFill/>
          <a:ln/>
        </p:spPr>
        <p:txBody>
          <a:bodyPr wrap="square" lIns="0" tIns="0" rIns="0" bIns="0" rtlCol="0" anchor="t"/>
          <a:lstStyle/>
          <a:p>
            <a:pPr algn="l" indent="0" marL="0">
              <a:lnSpc>
                <a:spcPts val="2750"/>
              </a:lnSpc>
              <a:buNone/>
            </a:pPr>
            <a:r>
              <a:rPr lang="en-US" sz="1700" dirty="0">
                <a:solidFill>
                  <a:srgbClr val="2B3541"/>
                </a:solidFill>
                <a:latin typeface="Funnel Sans" pitchFamily="34" charset="0"/>
                <a:ea typeface="Funnel Sans" pitchFamily="34" charset="-122"/>
                <a:cs typeface="Funnel Sans" pitchFamily="34" charset="-120"/>
              </a:rPr>
              <a:t>What others see is typically a more polished, capable version of ourselves. They lack access to our internal doubts and instead observe our competencies, successes and composed exterior.</a:t>
            </a:r>
            <a:endParaRPr lang="en-US" sz="1700" dirty="0"/>
          </a:p>
        </p:txBody>
      </p:sp>
      <p:sp>
        <p:nvSpPr>
          <p:cNvPr id="11" name="Text 9"/>
          <p:cNvSpPr/>
          <p:nvPr/>
        </p:nvSpPr>
        <p:spPr>
          <a:xfrm>
            <a:off x="7591425" y="4102179"/>
            <a:ext cx="6275903" cy="352425"/>
          </a:xfrm>
          <a:prstGeom prst="rect">
            <a:avLst/>
          </a:prstGeom>
          <a:noFill/>
          <a:ln/>
        </p:spPr>
        <p:txBody>
          <a:bodyPr wrap="none" lIns="0" tIns="0" rIns="0" bIns="0" rtlCol="0" anchor="t"/>
          <a:lstStyle/>
          <a:p>
            <a:pPr algn="l" marL="342900" indent="-342900">
              <a:lnSpc>
                <a:spcPts val="2750"/>
              </a:lnSpc>
              <a:buSzPct val="100000"/>
              <a:buChar char="•"/>
            </a:pPr>
            <a:r>
              <a:rPr lang="en-US" sz="1700" dirty="0">
                <a:solidFill>
                  <a:srgbClr val="2B3541"/>
                </a:solidFill>
                <a:latin typeface="Funnel Sans" pitchFamily="34" charset="0"/>
                <a:ea typeface="Funnel Sans" pitchFamily="34" charset="-122"/>
                <a:cs typeface="Funnel Sans" pitchFamily="34" charset="-120"/>
              </a:rPr>
              <a:t>No access to our private thoughts</a:t>
            </a:r>
            <a:endParaRPr lang="en-US" sz="1700" dirty="0"/>
          </a:p>
        </p:txBody>
      </p:sp>
      <p:sp>
        <p:nvSpPr>
          <p:cNvPr id="12" name="Text 10"/>
          <p:cNvSpPr/>
          <p:nvPr/>
        </p:nvSpPr>
        <p:spPr>
          <a:xfrm>
            <a:off x="7591425" y="4531638"/>
            <a:ext cx="6275903" cy="352425"/>
          </a:xfrm>
          <a:prstGeom prst="rect">
            <a:avLst/>
          </a:prstGeom>
          <a:noFill/>
          <a:ln/>
        </p:spPr>
        <p:txBody>
          <a:bodyPr wrap="none" lIns="0" tIns="0" rIns="0" bIns="0" rtlCol="0" anchor="t"/>
          <a:lstStyle/>
          <a:p>
            <a:pPr algn="l" marL="342900" indent="-342900">
              <a:lnSpc>
                <a:spcPts val="2750"/>
              </a:lnSpc>
              <a:buSzPct val="100000"/>
              <a:buChar char="•"/>
            </a:pPr>
            <a:r>
              <a:rPr lang="en-US" sz="1700" dirty="0">
                <a:solidFill>
                  <a:srgbClr val="2B3541"/>
                </a:solidFill>
                <a:latin typeface="Funnel Sans" pitchFamily="34" charset="0"/>
                <a:ea typeface="Funnel Sans" pitchFamily="34" charset="-122"/>
                <a:cs typeface="Funnel Sans" pitchFamily="34" charset="-120"/>
              </a:rPr>
              <a:t>Greater awareness of our strengths</a:t>
            </a:r>
            <a:endParaRPr lang="en-US" sz="1700" dirty="0"/>
          </a:p>
        </p:txBody>
      </p:sp>
      <p:sp>
        <p:nvSpPr>
          <p:cNvPr id="13" name="Text 11"/>
          <p:cNvSpPr/>
          <p:nvPr/>
        </p:nvSpPr>
        <p:spPr>
          <a:xfrm>
            <a:off x="7591425" y="4961096"/>
            <a:ext cx="6275903" cy="352425"/>
          </a:xfrm>
          <a:prstGeom prst="rect">
            <a:avLst/>
          </a:prstGeom>
          <a:noFill/>
          <a:ln/>
        </p:spPr>
        <p:txBody>
          <a:bodyPr wrap="none" lIns="0" tIns="0" rIns="0" bIns="0" rtlCol="0" anchor="t"/>
          <a:lstStyle/>
          <a:p>
            <a:pPr algn="l" marL="342900" indent="-342900">
              <a:lnSpc>
                <a:spcPts val="2750"/>
              </a:lnSpc>
              <a:buSzPct val="100000"/>
              <a:buChar char="•"/>
            </a:pPr>
            <a:r>
              <a:rPr lang="en-US" sz="1700" dirty="0">
                <a:solidFill>
                  <a:srgbClr val="2B3541"/>
                </a:solidFill>
                <a:latin typeface="Funnel Sans" pitchFamily="34" charset="0"/>
                <a:ea typeface="Funnel Sans" pitchFamily="34" charset="-122"/>
                <a:cs typeface="Funnel Sans" pitchFamily="34" charset="-120"/>
              </a:rPr>
              <a:t>Perception filtered through their own insecurities</a:t>
            </a:r>
            <a:endParaRPr lang="en-US" sz="1700" dirty="0"/>
          </a:p>
        </p:txBody>
      </p:sp>
      <p:sp>
        <p:nvSpPr>
          <p:cNvPr id="14" name="Text 12"/>
          <p:cNvSpPr/>
          <p:nvPr/>
        </p:nvSpPr>
        <p:spPr>
          <a:xfrm>
            <a:off x="7591425" y="5390555"/>
            <a:ext cx="6275903" cy="352425"/>
          </a:xfrm>
          <a:prstGeom prst="rect">
            <a:avLst/>
          </a:prstGeom>
          <a:noFill/>
          <a:ln/>
        </p:spPr>
        <p:txBody>
          <a:bodyPr wrap="none" lIns="0" tIns="0" rIns="0" bIns="0" rtlCol="0" anchor="t"/>
          <a:lstStyle/>
          <a:p>
            <a:pPr algn="l" marL="342900" indent="-342900">
              <a:lnSpc>
                <a:spcPts val="2750"/>
              </a:lnSpc>
              <a:buSzPct val="100000"/>
              <a:buChar char="•"/>
            </a:pPr>
            <a:r>
              <a:rPr lang="en-US" sz="1700" dirty="0">
                <a:solidFill>
                  <a:srgbClr val="2B3541"/>
                </a:solidFill>
                <a:latin typeface="Funnel Sans" pitchFamily="34" charset="0"/>
                <a:ea typeface="Funnel Sans" pitchFamily="34" charset="-122"/>
                <a:cs typeface="Funnel Sans" pitchFamily="34" charset="-120"/>
              </a:rPr>
              <a:t>Assumption of greater confidence than we feel</a:t>
            </a:r>
            <a:endParaRPr lang="en-US" sz="1700" dirty="0"/>
          </a:p>
        </p:txBody>
      </p:sp>
      <p:sp>
        <p:nvSpPr>
          <p:cNvPr id="15" name="Text 13"/>
          <p:cNvSpPr/>
          <p:nvPr/>
        </p:nvSpPr>
        <p:spPr>
          <a:xfrm>
            <a:off x="770692" y="6067663"/>
            <a:ext cx="13089017" cy="1057275"/>
          </a:xfrm>
          <a:prstGeom prst="rect">
            <a:avLst/>
          </a:prstGeom>
          <a:noFill/>
          <a:ln/>
        </p:spPr>
        <p:txBody>
          <a:bodyPr wrap="square" lIns="0" tIns="0" rIns="0" bIns="0" rtlCol="0" anchor="t"/>
          <a:lstStyle/>
          <a:p>
            <a:pPr algn="l" indent="0" marL="0">
              <a:lnSpc>
                <a:spcPts val="2750"/>
              </a:lnSpc>
              <a:buNone/>
            </a:pPr>
            <a:r>
              <a:rPr lang="en-US" sz="1700" dirty="0">
                <a:solidFill>
                  <a:srgbClr val="2B3541"/>
                </a:solidFill>
                <a:latin typeface="Funnel Sans" pitchFamily="34" charset="0"/>
                <a:ea typeface="Funnel Sans" pitchFamily="34" charset="-122"/>
                <a:cs typeface="Funnel Sans" pitchFamily="34" charset="-120"/>
              </a:rPr>
              <a:t>This disconnect between how we feel internally and how others perceive us creates the "confidence gap." Understanding this gap helps us realise that feeling uncertain doesn't mean we appear that way to others. Confidence isn't about eliminating doubt but about acting purposefully despite it.</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432554" y="339923"/>
            <a:ext cx="6715958" cy="363498"/>
          </a:xfrm>
          <a:prstGeom prst="rect">
            <a:avLst/>
          </a:prstGeom>
          <a:noFill/>
          <a:ln/>
        </p:spPr>
        <p:txBody>
          <a:bodyPr wrap="none" lIns="0" tIns="0" rIns="0" bIns="0" rtlCol="0" anchor="t"/>
          <a:lstStyle/>
          <a:p>
            <a:pPr algn="l" indent="0" marL="0">
              <a:lnSpc>
                <a:spcPts val="2850"/>
              </a:lnSpc>
              <a:buNone/>
            </a:pPr>
            <a:r>
              <a:rPr lang="en-US" sz="2250" dirty="0">
                <a:solidFill>
                  <a:srgbClr val="051D3A"/>
                </a:solidFill>
                <a:latin typeface="Funnel Display" pitchFamily="34" charset="0"/>
                <a:ea typeface="Funnel Display" pitchFamily="34" charset="-122"/>
                <a:cs typeface="Funnel Display" pitchFamily="34" charset="-120"/>
              </a:rPr>
              <a:t>Common Confidence Obstacles in the Workplace</a:t>
            </a:r>
            <a:endParaRPr lang="en-US" sz="2250" dirty="0"/>
          </a:p>
        </p:txBody>
      </p:sp>
      <p:sp>
        <p:nvSpPr>
          <p:cNvPr id="3" name="Text 1"/>
          <p:cNvSpPr/>
          <p:nvPr/>
        </p:nvSpPr>
        <p:spPr>
          <a:xfrm>
            <a:off x="432554" y="950595"/>
            <a:ext cx="13765292" cy="395288"/>
          </a:xfrm>
          <a:prstGeom prst="rect">
            <a:avLst/>
          </a:prstGeom>
          <a:noFill/>
          <a:ln/>
        </p:spPr>
        <p:txBody>
          <a:bodyPr wrap="square" lIns="0" tIns="0" rIns="0" bIns="0" rtlCol="0" anchor="t"/>
          <a:lstStyle/>
          <a:p>
            <a:pPr algn="l" indent="0" marL="0">
              <a:lnSpc>
                <a:spcPts val="1550"/>
              </a:lnSpc>
              <a:buNone/>
            </a:pPr>
            <a:r>
              <a:rPr lang="en-US" sz="950" dirty="0">
                <a:solidFill>
                  <a:srgbClr val="2B3541"/>
                </a:solidFill>
                <a:latin typeface="Funnel Sans" pitchFamily="34" charset="0"/>
                <a:ea typeface="Funnel Sans" pitchFamily="34" charset="-122"/>
                <a:cs typeface="Funnel Sans" pitchFamily="34" charset="-120"/>
              </a:rPr>
              <a:t>Many professionals encounter significant barriers to confidence development. The fear of making mistakes often leads to hesitancy and missed opportunities. This combines with the overwhelming desire to be universally liked, causing people to suppress honest opinions and authentic self-expression.</a:t>
            </a:r>
            <a:endParaRPr lang="en-US" sz="950" dirty="0"/>
          </a:p>
        </p:txBody>
      </p:sp>
      <p:sp>
        <p:nvSpPr>
          <p:cNvPr id="4" name="Text 2"/>
          <p:cNvSpPr/>
          <p:nvPr/>
        </p:nvSpPr>
        <p:spPr>
          <a:xfrm>
            <a:off x="432554" y="1484948"/>
            <a:ext cx="13765292" cy="395288"/>
          </a:xfrm>
          <a:prstGeom prst="rect">
            <a:avLst/>
          </a:prstGeom>
          <a:noFill/>
          <a:ln/>
        </p:spPr>
        <p:txBody>
          <a:bodyPr wrap="square" lIns="0" tIns="0" rIns="0" bIns="0" rtlCol="0" anchor="t"/>
          <a:lstStyle/>
          <a:p>
            <a:pPr algn="l" indent="0" marL="0">
              <a:lnSpc>
                <a:spcPts val="1550"/>
              </a:lnSpc>
              <a:buNone/>
            </a:pPr>
            <a:r>
              <a:rPr lang="en-US" sz="950" dirty="0">
                <a:solidFill>
                  <a:srgbClr val="2B3541"/>
                </a:solidFill>
                <a:latin typeface="Funnel Sans" pitchFamily="34" charset="0"/>
                <a:ea typeface="Funnel Sans" pitchFamily="34" charset="-122"/>
                <a:cs typeface="Funnel Sans" pitchFamily="34" charset="-120"/>
              </a:rPr>
              <a:t>Working excessive hours frequently stems from a need to prove one's worth, while constant comparison with colleagues creates an unproductive mental treadmill of inadequacy. These patterns gradually erode self-trust and increase susceptibility to imposter syndrome—the persistent feeling of being a fraud despite evidence of competence.</a:t>
            </a:r>
            <a:endParaRPr lang="en-US" sz="950" dirty="0"/>
          </a:p>
        </p:txBody>
      </p:sp>
      <p:sp>
        <p:nvSpPr>
          <p:cNvPr id="5" name="Text 3"/>
          <p:cNvSpPr/>
          <p:nvPr/>
        </p:nvSpPr>
        <p:spPr>
          <a:xfrm>
            <a:off x="432554" y="2019300"/>
            <a:ext cx="13765292" cy="197644"/>
          </a:xfrm>
          <a:prstGeom prst="rect">
            <a:avLst/>
          </a:prstGeom>
          <a:noFill/>
          <a:ln/>
        </p:spPr>
        <p:txBody>
          <a:bodyPr wrap="none" lIns="0" tIns="0" rIns="0" bIns="0" rtlCol="0" anchor="t"/>
          <a:lstStyle/>
          <a:p>
            <a:pPr algn="l" indent="0" marL="0">
              <a:lnSpc>
                <a:spcPts val="1550"/>
              </a:lnSpc>
              <a:buNone/>
            </a:pPr>
            <a:r>
              <a:rPr lang="en-US" sz="950" dirty="0">
                <a:solidFill>
                  <a:srgbClr val="2B3541"/>
                </a:solidFill>
                <a:latin typeface="Funnel Sans" pitchFamily="34" charset="0"/>
                <a:ea typeface="Funnel Sans" pitchFamily="34" charset="-122"/>
                <a:cs typeface="Funnel Sans" pitchFamily="34" charset="-120"/>
              </a:rPr>
              <a:t>Recognising these patterns is the crucial first step toward developing sustainable confidence strategies.</a:t>
            </a:r>
            <a:endParaRPr lang="en-US" sz="950" dirty="0"/>
          </a:p>
        </p:txBody>
      </p:sp>
      <p:pic>
        <p:nvPicPr>
          <p:cNvPr id="6" name="Image 0" descr="preencoded.png">    </p:cNvPr>
          <p:cNvPicPr>
            <a:picLocks noChangeAspect="1"/>
          </p:cNvPicPr>
          <p:nvPr/>
        </p:nvPicPr>
        <p:blipFill>
          <a:blip r:embed="rId1"/>
          <a:stretch>
            <a:fillRect/>
          </a:stretch>
        </p:blipFill>
        <p:spPr>
          <a:xfrm>
            <a:off x="432554" y="2356009"/>
            <a:ext cx="13765292" cy="770846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06028" y="476131"/>
            <a:ext cx="9916239" cy="509230"/>
          </a:xfrm>
          <a:prstGeom prst="rect">
            <a:avLst/>
          </a:prstGeom>
          <a:noFill/>
          <a:ln/>
        </p:spPr>
        <p:txBody>
          <a:bodyPr wrap="none" lIns="0" tIns="0" rIns="0" bIns="0" rtlCol="0" anchor="t"/>
          <a:lstStyle/>
          <a:p>
            <a:pPr algn="l" indent="0" marL="0">
              <a:lnSpc>
                <a:spcPts val="4000"/>
              </a:lnSpc>
              <a:buNone/>
            </a:pPr>
            <a:r>
              <a:rPr lang="en-US" sz="3200" dirty="0">
                <a:solidFill>
                  <a:srgbClr val="051D3A"/>
                </a:solidFill>
                <a:latin typeface="Funnel Display" pitchFamily="34" charset="0"/>
                <a:ea typeface="Funnel Display" pitchFamily="34" charset="-122"/>
                <a:cs typeface="Funnel Display" pitchFamily="34" charset="-120"/>
              </a:rPr>
              <a:t>Overcoming Perfectionism and Imposter Syndrome</a:t>
            </a:r>
            <a:endParaRPr lang="en-US" sz="3200" dirty="0"/>
          </a:p>
        </p:txBody>
      </p:sp>
      <p:sp>
        <p:nvSpPr>
          <p:cNvPr id="3" name="Text 1"/>
          <p:cNvSpPr/>
          <p:nvPr/>
        </p:nvSpPr>
        <p:spPr>
          <a:xfrm>
            <a:off x="606028" y="1331595"/>
            <a:ext cx="13418344" cy="553879"/>
          </a:xfrm>
          <a:prstGeom prst="rect">
            <a:avLst/>
          </a:prstGeom>
          <a:noFill/>
          <a:ln/>
        </p:spPr>
        <p:txBody>
          <a:bodyPr wrap="square" lIns="0" tIns="0" rIns="0" bIns="0" rtlCol="0" anchor="t"/>
          <a:lstStyle/>
          <a:p>
            <a:pPr algn="l" indent="0" marL="0">
              <a:lnSpc>
                <a:spcPts val="2150"/>
              </a:lnSpc>
              <a:buNone/>
            </a:pPr>
            <a:r>
              <a:rPr lang="en-US" sz="1350" dirty="0">
                <a:solidFill>
                  <a:srgbClr val="2B3541"/>
                </a:solidFill>
                <a:latin typeface="Funnel Sans" pitchFamily="34" charset="0"/>
                <a:ea typeface="Funnel Sans" pitchFamily="34" charset="-122"/>
                <a:cs typeface="Funnel Sans" pitchFamily="34" charset="-120"/>
              </a:rPr>
              <a:t>Perfectionism and imposter syndrome create a debilitating cycle in professional settings. The relentless pursuit of flawlessness sets impossible standards, whilst imposter syndrome whispers that any success is merely luck or deception that will eventually be exposed.</a:t>
            </a:r>
            <a:endParaRPr lang="en-US" sz="1350" dirty="0"/>
          </a:p>
        </p:txBody>
      </p:sp>
      <p:sp>
        <p:nvSpPr>
          <p:cNvPr id="4" name="Text 2"/>
          <p:cNvSpPr/>
          <p:nvPr/>
        </p:nvSpPr>
        <p:spPr>
          <a:xfrm>
            <a:off x="606028" y="2080260"/>
            <a:ext cx="13418344" cy="553879"/>
          </a:xfrm>
          <a:prstGeom prst="rect">
            <a:avLst/>
          </a:prstGeom>
          <a:noFill/>
          <a:ln/>
        </p:spPr>
        <p:txBody>
          <a:bodyPr wrap="square" lIns="0" tIns="0" rIns="0" bIns="0" rtlCol="0" anchor="t"/>
          <a:lstStyle/>
          <a:p>
            <a:pPr algn="l" indent="0" marL="0">
              <a:lnSpc>
                <a:spcPts val="2150"/>
              </a:lnSpc>
              <a:buNone/>
            </a:pPr>
            <a:r>
              <a:rPr lang="en-US" sz="1350" dirty="0">
                <a:solidFill>
                  <a:srgbClr val="2B3541"/>
                </a:solidFill>
                <a:latin typeface="Funnel Sans" pitchFamily="34" charset="0"/>
                <a:ea typeface="Funnel Sans" pitchFamily="34" charset="-122"/>
                <a:cs typeface="Funnel Sans" pitchFamily="34" charset="-120"/>
              </a:rPr>
              <a:t>This toxic combination leads to decision fatigue as professionals overthink choices, fearing the consequences of any imperfection. Breaking free requires recognising that mistakes are essential learning opportunities and that competence develops through practice rather than appearing fully-formed.</a:t>
            </a:r>
            <a:endParaRPr lang="en-US" sz="1350" dirty="0"/>
          </a:p>
        </p:txBody>
      </p:sp>
      <p:sp>
        <p:nvSpPr>
          <p:cNvPr id="5" name="Text 3"/>
          <p:cNvSpPr/>
          <p:nvPr/>
        </p:nvSpPr>
        <p:spPr>
          <a:xfrm>
            <a:off x="606028" y="2828925"/>
            <a:ext cx="13418344" cy="276939"/>
          </a:xfrm>
          <a:prstGeom prst="rect">
            <a:avLst/>
          </a:prstGeom>
          <a:noFill/>
          <a:ln/>
        </p:spPr>
        <p:txBody>
          <a:bodyPr wrap="none" lIns="0" tIns="0" rIns="0" bIns="0" rtlCol="0" anchor="t"/>
          <a:lstStyle/>
          <a:p>
            <a:pPr algn="l" indent="0" marL="0">
              <a:lnSpc>
                <a:spcPts val="2150"/>
              </a:lnSpc>
              <a:buNone/>
            </a:pPr>
            <a:r>
              <a:rPr lang="en-US" sz="1350" dirty="0">
                <a:solidFill>
                  <a:srgbClr val="2B3541"/>
                </a:solidFill>
                <a:latin typeface="Funnel Sans" pitchFamily="34" charset="0"/>
                <a:ea typeface="Funnel Sans" pitchFamily="34" charset="-122"/>
                <a:cs typeface="Funnel Sans" pitchFamily="34" charset="-120"/>
              </a:rPr>
              <a:t>By embracing a growth mindset, you can transform these internal critics into constructive guides for continuous improvement rather than obstacles to confidence.</a:t>
            </a:r>
            <a:endParaRPr lang="en-US" sz="1350" dirty="0"/>
          </a:p>
        </p:txBody>
      </p:sp>
      <p:sp>
        <p:nvSpPr>
          <p:cNvPr id="6" name="Text 4"/>
          <p:cNvSpPr/>
          <p:nvPr/>
        </p:nvSpPr>
        <p:spPr>
          <a:xfrm>
            <a:off x="2670096" y="4092178"/>
            <a:ext cx="2037159" cy="254556"/>
          </a:xfrm>
          <a:prstGeom prst="rect">
            <a:avLst/>
          </a:prstGeom>
          <a:noFill/>
          <a:ln/>
        </p:spPr>
        <p:txBody>
          <a:bodyPr wrap="none" lIns="0" tIns="0" rIns="0" bIns="0" rtlCol="0" anchor="t"/>
          <a:lstStyle/>
          <a:p>
            <a:pPr algn="r" indent="0" marL="0">
              <a:lnSpc>
                <a:spcPts val="2000"/>
              </a:lnSpc>
              <a:buNone/>
            </a:pPr>
            <a:r>
              <a:rPr lang="en-US" sz="1600" dirty="0">
                <a:solidFill>
                  <a:srgbClr val="2B3541"/>
                </a:solidFill>
                <a:latin typeface="Funnel Display" pitchFamily="34" charset="0"/>
                <a:ea typeface="Funnel Display" pitchFamily="34" charset="-122"/>
                <a:cs typeface="Funnel Display" pitchFamily="34" charset="-120"/>
              </a:rPr>
              <a:t>Feeling Like a Fraud</a:t>
            </a:r>
            <a:endParaRPr lang="en-US" sz="1600" dirty="0"/>
          </a:p>
        </p:txBody>
      </p:sp>
      <p:sp>
        <p:nvSpPr>
          <p:cNvPr id="7" name="Text 5"/>
          <p:cNvSpPr/>
          <p:nvPr/>
        </p:nvSpPr>
        <p:spPr>
          <a:xfrm>
            <a:off x="606028" y="4450556"/>
            <a:ext cx="4101227" cy="276939"/>
          </a:xfrm>
          <a:prstGeom prst="rect">
            <a:avLst/>
          </a:prstGeom>
          <a:noFill/>
          <a:ln/>
        </p:spPr>
        <p:txBody>
          <a:bodyPr wrap="none" lIns="0" tIns="0" rIns="0" bIns="0" rtlCol="0" anchor="t"/>
          <a:lstStyle/>
          <a:p>
            <a:pPr algn="r" indent="0" marL="0">
              <a:lnSpc>
                <a:spcPts val="2150"/>
              </a:lnSpc>
              <a:buNone/>
            </a:pPr>
            <a:r>
              <a:rPr lang="en-US" sz="1350" dirty="0">
                <a:solidFill>
                  <a:srgbClr val="2B3541"/>
                </a:solidFill>
                <a:latin typeface="Funnel Sans" pitchFamily="34" charset="0"/>
                <a:ea typeface="Funnel Sans" pitchFamily="34" charset="-122"/>
                <a:cs typeface="Funnel Sans" pitchFamily="34" charset="-120"/>
              </a:rPr>
              <a:t>Dismissing accomplishments as luck</a:t>
            </a:r>
            <a:endParaRPr lang="en-US" sz="1350" dirty="0"/>
          </a:p>
        </p:txBody>
      </p:sp>
      <p:pic>
        <p:nvPicPr>
          <p:cNvPr id="8" name="Image 0" descr="preencoded.png">    </p:cNvPr>
          <p:cNvPicPr>
            <a:picLocks noChangeAspect="1"/>
          </p:cNvPicPr>
          <p:nvPr/>
        </p:nvPicPr>
        <p:blipFill>
          <a:blip r:embed="rId1"/>
          <a:stretch>
            <a:fillRect/>
          </a:stretch>
        </p:blipFill>
        <p:spPr>
          <a:xfrm>
            <a:off x="4966930" y="3300651"/>
            <a:ext cx="4696420" cy="4696420"/>
          </a:xfrm>
          <a:prstGeom prst="rect">
            <a:avLst/>
          </a:prstGeom>
        </p:spPr>
      </p:pic>
      <p:pic>
        <p:nvPicPr>
          <p:cNvPr id="9" name="Image 1" descr="preencoded.png">    </p:cNvPr>
          <p:cNvPicPr>
            <a:picLocks noChangeAspect="1"/>
          </p:cNvPicPr>
          <p:nvPr/>
        </p:nvPicPr>
        <p:blipFill>
          <a:blip r:embed="rId2"/>
          <a:stretch>
            <a:fillRect/>
          </a:stretch>
        </p:blipFill>
        <p:spPr>
          <a:xfrm>
            <a:off x="6240423" y="4142065"/>
            <a:ext cx="259080" cy="323850"/>
          </a:xfrm>
          <a:prstGeom prst="rect">
            <a:avLst/>
          </a:prstGeom>
        </p:spPr>
      </p:pic>
      <p:sp>
        <p:nvSpPr>
          <p:cNvPr id="10" name="Text 6"/>
          <p:cNvSpPr/>
          <p:nvPr/>
        </p:nvSpPr>
        <p:spPr>
          <a:xfrm>
            <a:off x="9923026" y="4092178"/>
            <a:ext cx="2037159" cy="254556"/>
          </a:xfrm>
          <a:prstGeom prst="rect">
            <a:avLst/>
          </a:prstGeom>
          <a:noFill/>
          <a:ln/>
        </p:spPr>
        <p:txBody>
          <a:bodyPr wrap="none" lIns="0" tIns="0" rIns="0" bIns="0" rtlCol="0" anchor="t"/>
          <a:lstStyle/>
          <a:p>
            <a:pPr algn="l" indent="0" marL="0">
              <a:lnSpc>
                <a:spcPts val="2000"/>
              </a:lnSpc>
              <a:buNone/>
            </a:pPr>
            <a:r>
              <a:rPr lang="en-US" sz="1600" dirty="0">
                <a:solidFill>
                  <a:srgbClr val="2B3541"/>
                </a:solidFill>
                <a:latin typeface="Funnel Display" pitchFamily="34" charset="0"/>
                <a:ea typeface="Funnel Display" pitchFamily="34" charset="-122"/>
                <a:cs typeface="Funnel Display" pitchFamily="34" charset="-120"/>
              </a:rPr>
              <a:t>Overworking</a:t>
            </a:r>
            <a:endParaRPr lang="en-US" sz="1600" dirty="0"/>
          </a:p>
        </p:txBody>
      </p:sp>
      <p:sp>
        <p:nvSpPr>
          <p:cNvPr id="11" name="Text 7"/>
          <p:cNvSpPr/>
          <p:nvPr/>
        </p:nvSpPr>
        <p:spPr>
          <a:xfrm>
            <a:off x="9923026" y="4450556"/>
            <a:ext cx="4101346" cy="276939"/>
          </a:xfrm>
          <a:prstGeom prst="rect">
            <a:avLst/>
          </a:prstGeom>
          <a:noFill/>
          <a:ln/>
        </p:spPr>
        <p:txBody>
          <a:bodyPr wrap="none" lIns="0" tIns="0" rIns="0" bIns="0" rtlCol="0" anchor="t"/>
          <a:lstStyle/>
          <a:p>
            <a:pPr algn="l" indent="0" marL="0">
              <a:lnSpc>
                <a:spcPts val="2150"/>
              </a:lnSpc>
              <a:buNone/>
            </a:pPr>
            <a:r>
              <a:rPr lang="en-US" sz="1350" dirty="0">
                <a:solidFill>
                  <a:srgbClr val="2B3541"/>
                </a:solidFill>
                <a:latin typeface="Funnel Sans" pitchFamily="34" charset="0"/>
                <a:ea typeface="Funnel Sans" pitchFamily="34" charset="-122"/>
                <a:cs typeface="Funnel Sans" pitchFamily="34" charset="-120"/>
              </a:rPr>
              <a:t>Excessive preparation to avoid failure</a:t>
            </a:r>
            <a:endParaRPr lang="en-US" sz="1350" dirty="0"/>
          </a:p>
        </p:txBody>
      </p:sp>
      <p:pic>
        <p:nvPicPr>
          <p:cNvPr id="12" name="Image 2" descr="preencoded.png">    </p:cNvPr>
          <p:cNvPicPr>
            <a:picLocks noChangeAspect="1"/>
          </p:cNvPicPr>
          <p:nvPr/>
        </p:nvPicPr>
        <p:blipFill>
          <a:blip r:embed="rId3"/>
          <a:stretch>
            <a:fillRect/>
          </a:stretch>
        </p:blipFill>
        <p:spPr>
          <a:xfrm>
            <a:off x="4966930" y="3300651"/>
            <a:ext cx="4696420" cy="4696420"/>
          </a:xfrm>
          <a:prstGeom prst="rect">
            <a:avLst/>
          </a:prstGeom>
        </p:spPr>
      </p:pic>
      <p:pic>
        <p:nvPicPr>
          <p:cNvPr id="13" name="Image 3" descr="preencoded.png">    </p:cNvPr>
          <p:cNvPicPr>
            <a:picLocks noChangeAspect="1"/>
          </p:cNvPicPr>
          <p:nvPr/>
        </p:nvPicPr>
        <p:blipFill>
          <a:blip r:embed="rId4"/>
          <a:stretch>
            <a:fillRect/>
          </a:stretch>
        </p:blipFill>
        <p:spPr>
          <a:xfrm>
            <a:off x="8530352" y="4541758"/>
            <a:ext cx="259080" cy="323850"/>
          </a:xfrm>
          <a:prstGeom prst="rect">
            <a:avLst/>
          </a:prstGeom>
        </p:spPr>
      </p:pic>
      <p:sp>
        <p:nvSpPr>
          <p:cNvPr id="14" name="Text 8"/>
          <p:cNvSpPr/>
          <p:nvPr/>
        </p:nvSpPr>
        <p:spPr>
          <a:xfrm>
            <a:off x="9923026" y="6570226"/>
            <a:ext cx="2822972" cy="254556"/>
          </a:xfrm>
          <a:prstGeom prst="rect">
            <a:avLst/>
          </a:prstGeom>
          <a:noFill/>
          <a:ln/>
        </p:spPr>
        <p:txBody>
          <a:bodyPr wrap="none" lIns="0" tIns="0" rIns="0" bIns="0" rtlCol="0" anchor="t"/>
          <a:lstStyle/>
          <a:p>
            <a:pPr algn="l" indent="0" marL="0">
              <a:lnSpc>
                <a:spcPts val="2000"/>
              </a:lnSpc>
              <a:buNone/>
            </a:pPr>
            <a:r>
              <a:rPr lang="en-US" sz="1600" dirty="0">
                <a:solidFill>
                  <a:srgbClr val="2B3541"/>
                </a:solidFill>
                <a:latin typeface="Funnel Display" pitchFamily="34" charset="0"/>
                <a:ea typeface="Funnel Display" pitchFamily="34" charset="-122"/>
                <a:cs typeface="Funnel Display" pitchFamily="34" charset="-120"/>
              </a:rPr>
              <a:t>Setting Impossible Standards</a:t>
            </a:r>
            <a:endParaRPr lang="en-US" sz="1600" dirty="0"/>
          </a:p>
        </p:txBody>
      </p:sp>
      <p:sp>
        <p:nvSpPr>
          <p:cNvPr id="15" name="Text 9"/>
          <p:cNvSpPr/>
          <p:nvPr/>
        </p:nvSpPr>
        <p:spPr>
          <a:xfrm>
            <a:off x="9923026" y="6928604"/>
            <a:ext cx="4101346" cy="276939"/>
          </a:xfrm>
          <a:prstGeom prst="rect">
            <a:avLst/>
          </a:prstGeom>
          <a:noFill/>
          <a:ln/>
        </p:spPr>
        <p:txBody>
          <a:bodyPr wrap="none" lIns="0" tIns="0" rIns="0" bIns="0" rtlCol="0" anchor="t"/>
          <a:lstStyle/>
          <a:p>
            <a:pPr algn="l" indent="0" marL="0">
              <a:lnSpc>
                <a:spcPts val="2150"/>
              </a:lnSpc>
              <a:buNone/>
            </a:pPr>
            <a:r>
              <a:rPr lang="en-US" sz="1350" dirty="0">
                <a:solidFill>
                  <a:srgbClr val="2B3541"/>
                </a:solidFill>
                <a:latin typeface="Funnel Sans" pitchFamily="34" charset="0"/>
                <a:ea typeface="Funnel Sans" pitchFamily="34" charset="-122"/>
                <a:cs typeface="Funnel Sans" pitchFamily="34" charset="-120"/>
              </a:rPr>
              <a:t>Creating unachievable benchmarks</a:t>
            </a:r>
            <a:endParaRPr lang="en-US" sz="1350" dirty="0"/>
          </a:p>
        </p:txBody>
      </p:sp>
      <p:pic>
        <p:nvPicPr>
          <p:cNvPr id="16" name="Image 4" descr="preencoded.png">    </p:cNvPr>
          <p:cNvPicPr>
            <a:picLocks noChangeAspect="1"/>
          </p:cNvPicPr>
          <p:nvPr/>
        </p:nvPicPr>
        <p:blipFill>
          <a:blip r:embed="rId5"/>
          <a:stretch>
            <a:fillRect/>
          </a:stretch>
        </p:blipFill>
        <p:spPr>
          <a:xfrm>
            <a:off x="4966930" y="3300651"/>
            <a:ext cx="4696420" cy="4696420"/>
          </a:xfrm>
          <a:prstGeom prst="rect">
            <a:avLst/>
          </a:prstGeom>
        </p:spPr>
      </p:pic>
      <p:pic>
        <p:nvPicPr>
          <p:cNvPr id="17" name="Image 5" descr="preencoded.png">    </p:cNvPr>
          <p:cNvPicPr>
            <a:picLocks noChangeAspect="1"/>
          </p:cNvPicPr>
          <p:nvPr/>
        </p:nvPicPr>
        <p:blipFill>
          <a:blip r:embed="rId6"/>
          <a:stretch>
            <a:fillRect/>
          </a:stretch>
        </p:blipFill>
        <p:spPr>
          <a:xfrm>
            <a:off x="8130659" y="6831687"/>
            <a:ext cx="259080" cy="323850"/>
          </a:xfrm>
          <a:prstGeom prst="rect">
            <a:avLst/>
          </a:prstGeom>
        </p:spPr>
      </p:pic>
      <p:sp>
        <p:nvSpPr>
          <p:cNvPr id="18" name="Text 10"/>
          <p:cNvSpPr/>
          <p:nvPr/>
        </p:nvSpPr>
        <p:spPr>
          <a:xfrm>
            <a:off x="2670096" y="6570226"/>
            <a:ext cx="2037159" cy="254556"/>
          </a:xfrm>
          <a:prstGeom prst="rect">
            <a:avLst/>
          </a:prstGeom>
          <a:noFill/>
          <a:ln/>
        </p:spPr>
        <p:txBody>
          <a:bodyPr wrap="none" lIns="0" tIns="0" rIns="0" bIns="0" rtlCol="0" anchor="t"/>
          <a:lstStyle/>
          <a:p>
            <a:pPr algn="r" indent="0" marL="0">
              <a:lnSpc>
                <a:spcPts val="2000"/>
              </a:lnSpc>
              <a:buNone/>
            </a:pPr>
            <a:r>
              <a:rPr lang="en-US" sz="1600" dirty="0">
                <a:solidFill>
                  <a:srgbClr val="2B3541"/>
                </a:solidFill>
                <a:latin typeface="Funnel Display" pitchFamily="34" charset="0"/>
                <a:ea typeface="Funnel Display" pitchFamily="34" charset="-122"/>
                <a:cs typeface="Funnel Display" pitchFamily="34" charset="-120"/>
              </a:rPr>
              <a:t>Burnout</a:t>
            </a:r>
            <a:endParaRPr lang="en-US" sz="1600" dirty="0"/>
          </a:p>
        </p:txBody>
      </p:sp>
      <p:sp>
        <p:nvSpPr>
          <p:cNvPr id="19" name="Text 11"/>
          <p:cNvSpPr/>
          <p:nvPr/>
        </p:nvSpPr>
        <p:spPr>
          <a:xfrm>
            <a:off x="606028" y="6928604"/>
            <a:ext cx="4101227" cy="276939"/>
          </a:xfrm>
          <a:prstGeom prst="rect">
            <a:avLst/>
          </a:prstGeom>
          <a:noFill/>
          <a:ln/>
        </p:spPr>
        <p:txBody>
          <a:bodyPr wrap="none" lIns="0" tIns="0" rIns="0" bIns="0" rtlCol="0" anchor="t"/>
          <a:lstStyle/>
          <a:p>
            <a:pPr algn="r" indent="0" marL="0">
              <a:lnSpc>
                <a:spcPts val="2150"/>
              </a:lnSpc>
              <a:buNone/>
            </a:pPr>
            <a:r>
              <a:rPr lang="en-US" sz="1350" dirty="0">
                <a:solidFill>
                  <a:srgbClr val="2B3541"/>
                </a:solidFill>
                <a:latin typeface="Funnel Sans" pitchFamily="34" charset="0"/>
                <a:ea typeface="Funnel Sans" pitchFamily="34" charset="-122"/>
                <a:cs typeface="Funnel Sans" pitchFamily="34" charset="-120"/>
              </a:rPr>
              <a:t>Exhaustion reinforcing self-doubt</a:t>
            </a:r>
            <a:endParaRPr lang="en-US" sz="1350" dirty="0"/>
          </a:p>
        </p:txBody>
      </p:sp>
      <p:pic>
        <p:nvPicPr>
          <p:cNvPr id="20" name="Image 6" descr="preencoded.png">    </p:cNvPr>
          <p:cNvPicPr>
            <a:picLocks noChangeAspect="1"/>
          </p:cNvPicPr>
          <p:nvPr/>
        </p:nvPicPr>
        <p:blipFill>
          <a:blip r:embed="rId7"/>
          <a:stretch>
            <a:fillRect/>
          </a:stretch>
        </p:blipFill>
        <p:spPr>
          <a:xfrm>
            <a:off x="4966930" y="3300651"/>
            <a:ext cx="4696420" cy="4696420"/>
          </a:xfrm>
          <a:prstGeom prst="rect">
            <a:avLst/>
          </a:prstGeom>
        </p:spPr>
      </p:pic>
      <p:pic>
        <p:nvPicPr>
          <p:cNvPr id="21" name="Image 7" descr="preencoded.png">    </p:cNvPr>
          <p:cNvPicPr>
            <a:picLocks noChangeAspect="1"/>
          </p:cNvPicPr>
          <p:nvPr/>
        </p:nvPicPr>
        <p:blipFill>
          <a:blip r:embed="rId8"/>
          <a:stretch>
            <a:fillRect/>
          </a:stretch>
        </p:blipFill>
        <p:spPr>
          <a:xfrm>
            <a:off x="5840730" y="6431994"/>
            <a:ext cx="259080" cy="3238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54368" y="741878"/>
            <a:ext cx="5373886" cy="549831"/>
          </a:xfrm>
          <a:prstGeom prst="rect">
            <a:avLst/>
          </a:prstGeom>
          <a:noFill/>
          <a:ln/>
        </p:spPr>
        <p:txBody>
          <a:bodyPr wrap="none" lIns="0" tIns="0" rIns="0" bIns="0" rtlCol="0" anchor="t"/>
          <a:lstStyle/>
          <a:p>
            <a:pPr algn="l" indent="0" marL="0">
              <a:lnSpc>
                <a:spcPts val="4300"/>
              </a:lnSpc>
              <a:buNone/>
            </a:pPr>
            <a:r>
              <a:rPr lang="en-US" sz="3450" dirty="0">
                <a:solidFill>
                  <a:srgbClr val="051D3A"/>
                </a:solidFill>
                <a:latin typeface="Funnel Display" pitchFamily="34" charset="0"/>
                <a:ea typeface="Funnel Display" pitchFamily="34" charset="-122"/>
                <a:cs typeface="Funnel Display" pitchFamily="34" charset="-120"/>
              </a:rPr>
              <a:t>Silencing Your Inner Critic</a:t>
            </a:r>
            <a:endParaRPr lang="en-US" sz="3450" dirty="0"/>
          </a:p>
        </p:txBody>
      </p:sp>
      <p:sp>
        <p:nvSpPr>
          <p:cNvPr id="3" name="Text 1"/>
          <p:cNvSpPr/>
          <p:nvPr/>
        </p:nvSpPr>
        <p:spPr>
          <a:xfrm>
            <a:off x="654368" y="1665565"/>
            <a:ext cx="13321665" cy="598170"/>
          </a:xfrm>
          <a:prstGeom prst="rect">
            <a:avLst/>
          </a:prstGeom>
          <a:noFill/>
          <a:ln/>
        </p:spPr>
        <p:txBody>
          <a:bodyPr wrap="square" lIns="0" tIns="0" rIns="0" bIns="0" rtlCol="0" anchor="t"/>
          <a:lstStyle/>
          <a:p>
            <a:pPr algn="l" indent="0" marL="0">
              <a:lnSpc>
                <a:spcPts val="2350"/>
              </a:lnSpc>
              <a:buNone/>
            </a:pPr>
            <a:r>
              <a:rPr lang="en-US" sz="1450" dirty="0">
                <a:solidFill>
                  <a:srgbClr val="2B3541"/>
                </a:solidFill>
                <a:latin typeface="Funnel Sans" pitchFamily="34" charset="0"/>
                <a:ea typeface="Funnel Sans" pitchFamily="34" charset="-122"/>
                <a:cs typeface="Funnel Sans" pitchFamily="34" charset="-120"/>
              </a:rPr>
              <a:t>The inner critic operates as an internal saboteur, undermining confidence through persistent negative self-talk. This critical voice often originates from internalised external judgements and past experiences, becoming so familiar that many people mistake it for objective reality.</a:t>
            </a:r>
            <a:endParaRPr lang="en-US" sz="1450" dirty="0"/>
          </a:p>
        </p:txBody>
      </p:sp>
      <p:sp>
        <p:nvSpPr>
          <p:cNvPr id="4" name="Text 2"/>
          <p:cNvSpPr/>
          <p:nvPr/>
        </p:nvSpPr>
        <p:spPr>
          <a:xfrm>
            <a:off x="654368" y="2474000"/>
            <a:ext cx="13321665" cy="598170"/>
          </a:xfrm>
          <a:prstGeom prst="rect">
            <a:avLst/>
          </a:prstGeom>
          <a:noFill/>
          <a:ln/>
        </p:spPr>
        <p:txBody>
          <a:bodyPr wrap="square" lIns="0" tIns="0" rIns="0" bIns="0" rtlCol="0" anchor="t"/>
          <a:lstStyle/>
          <a:p>
            <a:pPr algn="l" indent="0" marL="0">
              <a:lnSpc>
                <a:spcPts val="2350"/>
              </a:lnSpc>
              <a:buNone/>
            </a:pPr>
            <a:r>
              <a:rPr lang="en-US" sz="1450" dirty="0">
                <a:solidFill>
                  <a:srgbClr val="2B3541"/>
                </a:solidFill>
                <a:latin typeface="Funnel Sans" pitchFamily="34" charset="0"/>
                <a:ea typeface="Funnel Sans" pitchFamily="34" charset="-122"/>
                <a:cs typeface="Funnel Sans" pitchFamily="34" charset="-120"/>
              </a:rPr>
              <a:t>Transforming this relationship begins with identification—recognising when criticism becomes unhelpful rumination rather than constructive feedback. By understanding these patterns, you can replace destructive thoughts with balanced perspectives that acknowledge both strengths and growth areas.</a:t>
            </a:r>
            <a:endParaRPr lang="en-US" sz="1450" dirty="0"/>
          </a:p>
        </p:txBody>
      </p:sp>
      <p:sp>
        <p:nvSpPr>
          <p:cNvPr id="5" name="Text 3"/>
          <p:cNvSpPr/>
          <p:nvPr/>
        </p:nvSpPr>
        <p:spPr>
          <a:xfrm>
            <a:off x="654368" y="3282434"/>
            <a:ext cx="13321665" cy="598170"/>
          </a:xfrm>
          <a:prstGeom prst="rect">
            <a:avLst/>
          </a:prstGeom>
          <a:noFill/>
          <a:ln/>
        </p:spPr>
        <p:txBody>
          <a:bodyPr wrap="square" lIns="0" tIns="0" rIns="0" bIns="0" rtlCol="0" anchor="t"/>
          <a:lstStyle/>
          <a:p>
            <a:pPr algn="l" indent="0" marL="0">
              <a:lnSpc>
                <a:spcPts val="2350"/>
              </a:lnSpc>
              <a:buNone/>
            </a:pPr>
            <a:r>
              <a:rPr lang="en-US" sz="1450" dirty="0">
                <a:solidFill>
                  <a:srgbClr val="2B3541"/>
                </a:solidFill>
                <a:latin typeface="Funnel Sans" pitchFamily="34" charset="0"/>
                <a:ea typeface="Funnel Sans" pitchFamily="34" charset="-122"/>
                <a:cs typeface="Funnel Sans" pitchFamily="34" charset="-120"/>
              </a:rPr>
              <a:t>Self-compassion plays a crucial role in this transformation, allowing professionals to treat themselves with the same kindness they would offer colleagues facing similar challenges.</a:t>
            </a:r>
            <a:endParaRPr lang="en-US" sz="1450" dirty="0"/>
          </a:p>
        </p:txBody>
      </p:sp>
      <p:pic>
        <p:nvPicPr>
          <p:cNvPr id="6" name="Image 0" descr="preencoded.png">    </p:cNvPr>
          <p:cNvPicPr>
            <a:picLocks noChangeAspect="1"/>
          </p:cNvPicPr>
          <p:nvPr/>
        </p:nvPicPr>
        <p:blipFill>
          <a:blip r:embed="rId1"/>
          <a:stretch>
            <a:fillRect/>
          </a:stretch>
        </p:blipFill>
        <p:spPr>
          <a:xfrm>
            <a:off x="654368" y="4090868"/>
            <a:ext cx="3330416" cy="747832"/>
          </a:xfrm>
          <a:prstGeom prst="rect">
            <a:avLst/>
          </a:prstGeom>
        </p:spPr>
      </p:pic>
      <p:sp>
        <p:nvSpPr>
          <p:cNvPr id="7" name="Text 4"/>
          <p:cNvSpPr/>
          <p:nvPr/>
        </p:nvSpPr>
        <p:spPr>
          <a:xfrm>
            <a:off x="841296" y="5119092"/>
            <a:ext cx="2199680" cy="275034"/>
          </a:xfrm>
          <a:prstGeom prst="rect">
            <a:avLst/>
          </a:prstGeom>
          <a:noFill/>
          <a:ln/>
        </p:spPr>
        <p:txBody>
          <a:bodyPr wrap="none" lIns="0" tIns="0" rIns="0" bIns="0" rtlCol="0" anchor="t"/>
          <a:lstStyle/>
          <a:p>
            <a:pPr algn="l" indent="0" marL="0">
              <a:lnSpc>
                <a:spcPts val="2150"/>
              </a:lnSpc>
              <a:buNone/>
            </a:pPr>
            <a:r>
              <a:rPr lang="en-US" sz="1700" dirty="0">
                <a:solidFill>
                  <a:srgbClr val="2B3541"/>
                </a:solidFill>
                <a:latin typeface="Funnel Display" pitchFamily="34" charset="0"/>
                <a:ea typeface="Funnel Display" pitchFamily="34" charset="-122"/>
                <a:cs typeface="Funnel Display" pitchFamily="34" charset="-120"/>
              </a:rPr>
              <a:t>Identify Critic</a:t>
            </a:r>
            <a:endParaRPr lang="en-US" sz="1700" dirty="0"/>
          </a:p>
        </p:txBody>
      </p:sp>
      <p:sp>
        <p:nvSpPr>
          <p:cNvPr id="8" name="Text 5"/>
          <p:cNvSpPr/>
          <p:nvPr/>
        </p:nvSpPr>
        <p:spPr>
          <a:xfrm>
            <a:off x="841296" y="5506283"/>
            <a:ext cx="2956560" cy="1794510"/>
          </a:xfrm>
          <a:prstGeom prst="rect">
            <a:avLst/>
          </a:prstGeom>
          <a:noFill/>
          <a:ln/>
        </p:spPr>
        <p:txBody>
          <a:bodyPr wrap="square" lIns="0" tIns="0" rIns="0" bIns="0" rtlCol="0" anchor="t"/>
          <a:lstStyle/>
          <a:p>
            <a:pPr algn="l" indent="0" marL="0">
              <a:lnSpc>
                <a:spcPts val="2350"/>
              </a:lnSpc>
              <a:buNone/>
            </a:pPr>
            <a:r>
              <a:rPr lang="en-US" sz="1450" dirty="0">
                <a:solidFill>
                  <a:srgbClr val="2B3541"/>
                </a:solidFill>
                <a:latin typeface="Funnel Sans" pitchFamily="34" charset="0"/>
                <a:ea typeface="Funnel Sans" pitchFamily="34" charset="-122"/>
                <a:cs typeface="Funnel Sans" pitchFamily="34" charset="-120"/>
              </a:rPr>
              <a:t>Recognise negative thought patterns Notice when your inner voice becomes harsh, judgemental or catastrophic. Pay attention to absolutist language like "always," "never," or "I have to/ need to…"</a:t>
            </a:r>
            <a:endParaRPr lang="en-US" sz="1450" dirty="0"/>
          </a:p>
        </p:txBody>
      </p:sp>
      <p:pic>
        <p:nvPicPr>
          <p:cNvPr id="9" name="Image 1" descr="preencoded.png">    </p:cNvPr>
          <p:cNvPicPr>
            <a:picLocks noChangeAspect="1"/>
          </p:cNvPicPr>
          <p:nvPr/>
        </p:nvPicPr>
        <p:blipFill>
          <a:blip r:embed="rId2"/>
          <a:stretch>
            <a:fillRect/>
          </a:stretch>
        </p:blipFill>
        <p:spPr>
          <a:xfrm>
            <a:off x="3984784" y="4090868"/>
            <a:ext cx="3330416" cy="747832"/>
          </a:xfrm>
          <a:prstGeom prst="rect">
            <a:avLst/>
          </a:prstGeom>
        </p:spPr>
      </p:pic>
      <p:sp>
        <p:nvSpPr>
          <p:cNvPr id="10" name="Text 6"/>
          <p:cNvSpPr/>
          <p:nvPr/>
        </p:nvSpPr>
        <p:spPr>
          <a:xfrm>
            <a:off x="4171712" y="5119092"/>
            <a:ext cx="2199680" cy="275034"/>
          </a:xfrm>
          <a:prstGeom prst="rect">
            <a:avLst/>
          </a:prstGeom>
          <a:noFill/>
          <a:ln/>
        </p:spPr>
        <p:txBody>
          <a:bodyPr wrap="none" lIns="0" tIns="0" rIns="0" bIns="0" rtlCol="0" anchor="t"/>
          <a:lstStyle/>
          <a:p>
            <a:pPr algn="l" indent="0" marL="0">
              <a:lnSpc>
                <a:spcPts val="2150"/>
              </a:lnSpc>
              <a:buNone/>
            </a:pPr>
            <a:r>
              <a:rPr lang="en-US" sz="1700" dirty="0">
                <a:solidFill>
                  <a:srgbClr val="2B3541"/>
                </a:solidFill>
                <a:latin typeface="Funnel Display" pitchFamily="34" charset="0"/>
                <a:ea typeface="Funnel Display" pitchFamily="34" charset="-122"/>
                <a:cs typeface="Funnel Display" pitchFamily="34" charset="-120"/>
              </a:rPr>
              <a:t>Challenge Validity</a:t>
            </a:r>
            <a:endParaRPr lang="en-US" sz="1700" dirty="0"/>
          </a:p>
        </p:txBody>
      </p:sp>
      <p:sp>
        <p:nvSpPr>
          <p:cNvPr id="11" name="Text 7"/>
          <p:cNvSpPr/>
          <p:nvPr/>
        </p:nvSpPr>
        <p:spPr>
          <a:xfrm>
            <a:off x="4171712" y="5506283"/>
            <a:ext cx="2956560" cy="1495425"/>
          </a:xfrm>
          <a:prstGeom prst="rect">
            <a:avLst/>
          </a:prstGeom>
          <a:noFill/>
          <a:ln/>
        </p:spPr>
        <p:txBody>
          <a:bodyPr wrap="square" lIns="0" tIns="0" rIns="0" bIns="0" rtlCol="0" anchor="t"/>
          <a:lstStyle/>
          <a:p>
            <a:pPr algn="l" indent="0" marL="0">
              <a:lnSpc>
                <a:spcPts val="2350"/>
              </a:lnSpc>
              <a:buNone/>
            </a:pPr>
            <a:r>
              <a:rPr lang="en-US" sz="1450" dirty="0">
                <a:solidFill>
                  <a:srgbClr val="2B3541"/>
                </a:solidFill>
                <a:latin typeface="Funnel Sans" pitchFamily="34" charset="0"/>
                <a:ea typeface="Funnel Sans" pitchFamily="34" charset="-122"/>
                <a:cs typeface="Funnel Sans" pitchFamily="34" charset="-120"/>
              </a:rPr>
              <a:t>Question evidence supporting criticisms. Ask yourself: " Is it a fact or my opinion? What evidence contradicts it? Would I speak this way to someone I care about?"</a:t>
            </a:r>
            <a:endParaRPr lang="en-US" sz="1450" dirty="0"/>
          </a:p>
        </p:txBody>
      </p:sp>
      <p:pic>
        <p:nvPicPr>
          <p:cNvPr id="12" name="Image 2" descr="preencoded.png">    </p:cNvPr>
          <p:cNvPicPr>
            <a:picLocks noChangeAspect="1"/>
          </p:cNvPicPr>
          <p:nvPr/>
        </p:nvPicPr>
        <p:blipFill>
          <a:blip r:embed="rId3"/>
          <a:stretch>
            <a:fillRect/>
          </a:stretch>
        </p:blipFill>
        <p:spPr>
          <a:xfrm>
            <a:off x="7315200" y="4090868"/>
            <a:ext cx="3330416" cy="747832"/>
          </a:xfrm>
          <a:prstGeom prst="rect">
            <a:avLst/>
          </a:prstGeom>
        </p:spPr>
      </p:pic>
      <p:sp>
        <p:nvSpPr>
          <p:cNvPr id="13" name="Text 8"/>
          <p:cNvSpPr/>
          <p:nvPr/>
        </p:nvSpPr>
        <p:spPr>
          <a:xfrm>
            <a:off x="7502128" y="5119092"/>
            <a:ext cx="2199680" cy="275034"/>
          </a:xfrm>
          <a:prstGeom prst="rect">
            <a:avLst/>
          </a:prstGeom>
          <a:noFill/>
          <a:ln/>
        </p:spPr>
        <p:txBody>
          <a:bodyPr wrap="none" lIns="0" tIns="0" rIns="0" bIns="0" rtlCol="0" anchor="t"/>
          <a:lstStyle/>
          <a:p>
            <a:pPr algn="l" indent="0" marL="0">
              <a:lnSpc>
                <a:spcPts val="2150"/>
              </a:lnSpc>
              <a:buNone/>
            </a:pPr>
            <a:r>
              <a:rPr lang="en-US" sz="1700" dirty="0">
                <a:solidFill>
                  <a:srgbClr val="2B3541"/>
                </a:solidFill>
                <a:latin typeface="Funnel Display" pitchFamily="34" charset="0"/>
                <a:ea typeface="Funnel Display" pitchFamily="34" charset="-122"/>
                <a:cs typeface="Funnel Display" pitchFamily="34" charset="-120"/>
              </a:rPr>
              <a:t>Reframe Narratives</a:t>
            </a:r>
            <a:endParaRPr lang="en-US" sz="1700" dirty="0"/>
          </a:p>
        </p:txBody>
      </p:sp>
      <p:sp>
        <p:nvSpPr>
          <p:cNvPr id="14" name="Text 9"/>
          <p:cNvSpPr/>
          <p:nvPr/>
        </p:nvSpPr>
        <p:spPr>
          <a:xfrm>
            <a:off x="7502128" y="5506283"/>
            <a:ext cx="2956560" cy="897255"/>
          </a:xfrm>
          <a:prstGeom prst="rect">
            <a:avLst/>
          </a:prstGeom>
          <a:noFill/>
          <a:ln/>
        </p:spPr>
        <p:txBody>
          <a:bodyPr wrap="square" lIns="0" tIns="0" rIns="0" bIns="0" rtlCol="0" anchor="t"/>
          <a:lstStyle/>
          <a:p>
            <a:pPr algn="l" indent="0" marL="0">
              <a:lnSpc>
                <a:spcPts val="2350"/>
              </a:lnSpc>
              <a:buNone/>
            </a:pPr>
            <a:r>
              <a:rPr lang="en-US" sz="1450" dirty="0">
                <a:solidFill>
                  <a:srgbClr val="2B3541"/>
                </a:solidFill>
                <a:latin typeface="Funnel Sans" pitchFamily="34" charset="0"/>
                <a:ea typeface="Funnel Sans" pitchFamily="34" charset="-122"/>
                <a:cs typeface="Funnel Sans" pitchFamily="34" charset="-120"/>
              </a:rPr>
              <a:t>Create balanced thought alternatives that acknowledge both challenges and strengths</a:t>
            </a:r>
            <a:endParaRPr lang="en-US" sz="1450" dirty="0"/>
          </a:p>
        </p:txBody>
      </p:sp>
      <p:pic>
        <p:nvPicPr>
          <p:cNvPr id="15" name="Image 3" descr="preencoded.png">    </p:cNvPr>
          <p:cNvPicPr>
            <a:picLocks noChangeAspect="1"/>
          </p:cNvPicPr>
          <p:nvPr/>
        </p:nvPicPr>
        <p:blipFill>
          <a:blip r:embed="rId4"/>
          <a:stretch>
            <a:fillRect/>
          </a:stretch>
        </p:blipFill>
        <p:spPr>
          <a:xfrm>
            <a:off x="10645616" y="4090868"/>
            <a:ext cx="3330416" cy="747832"/>
          </a:xfrm>
          <a:prstGeom prst="rect">
            <a:avLst/>
          </a:prstGeom>
        </p:spPr>
      </p:pic>
      <p:sp>
        <p:nvSpPr>
          <p:cNvPr id="16" name="Text 10"/>
          <p:cNvSpPr/>
          <p:nvPr/>
        </p:nvSpPr>
        <p:spPr>
          <a:xfrm>
            <a:off x="10832544" y="5119092"/>
            <a:ext cx="2199680" cy="275034"/>
          </a:xfrm>
          <a:prstGeom prst="rect">
            <a:avLst/>
          </a:prstGeom>
          <a:noFill/>
          <a:ln/>
        </p:spPr>
        <p:txBody>
          <a:bodyPr wrap="none" lIns="0" tIns="0" rIns="0" bIns="0" rtlCol="0" anchor="t"/>
          <a:lstStyle/>
          <a:p>
            <a:pPr algn="l" indent="0" marL="0">
              <a:lnSpc>
                <a:spcPts val="2150"/>
              </a:lnSpc>
              <a:buNone/>
            </a:pPr>
            <a:r>
              <a:rPr lang="en-US" sz="1700" dirty="0">
                <a:solidFill>
                  <a:srgbClr val="2B3541"/>
                </a:solidFill>
                <a:latin typeface="Funnel Display" pitchFamily="34" charset="0"/>
                <a:ea typeface="Funnel Display" pitchFamily="34" charset="-122"/>
                <a:cs typeface="Funnel Display" pitchFamily="34" charset="-120"/>
              </a:rPr>
              <a:t>Practice Compassion</a:t>
            </a:r>
            <a:endParaRPr lang="en-US" sz="1700" dirty="0"/>
          </a:p>
        </p:txBody>
      </p:sp>
      <p:sp>
        <p:nvSpPr>
          <p:cNvPr id="17" name="Text 11"/>
          <p:cNvSpPr/>
          <p:nvPr/>
        </p:nvSpPr>
        <p:spPr>
          <a:xfrm>
            <a:off x="10832544" y="5506283"/>
            <a:ext cx="2956560" cy="299085"/>
          </a:xfrm>
          <a:prstGeom prst="rect">
            <a:avLst/>
          </a:prstGeom>
          <a:noFill/>
          <a:ln/>
        </p:spPr>
        <p:txBody>
          <a:bodyPr wrap="none" lIns="0" tIns="0" rIns="0" bIns="0" rtlCol="0" anchor="t"/>
          <a:lstStyle/>
          <a:p>
            <a:pPr algn="l" indent="0" marL="0">
              <a:lnSpc>
                <a:spcPts val="2350"/>
              </a:lnSpc>
              <a:buNone/>
            </a:pPr>
            <a:r>
              <a:rPr lang="en-US" sz="1450" dirty="0">
                <a:solidFill>
                  <a:srgbClr val="2B3541"/>
                </a:solidFill>
                <a:latin typeface="Funnel Sans" pitchFamily="34" charset="0"/>
                <a:ea typeface="Funnel Sans" pitchFamily="34" charset="-122"/>
                <a:cs typeface="Funnel Sans" pitchFamily="34" charset="-120"/>
              </a:rPr>
              <a:t>Respond with self-kindness</a:t>
            </a:r>
            <a:endParaRPr lang="en-US" sz="14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56392" y="517208"/>
            <a:ext cx="13317617" cy="1103233"/>
          </a:xfrm>
          <a:prstGeom prst="rect">
            <a:avLst/>
          </a:prstGeom>
          <a:noFill/>
          <a:ln/>
        </p:spPr>
        <p:txBody>
          <a:bodyPr wrap="square" lIns="0" tIns="0" rIns="0" bIns="0" rtlCol="0" anchor="t"/>
          <a:lstStyle/>
          <a:p>
            <a:pPr algn="l" indent="0" marL="0">
              <a:lnSpc>
                <a:spcPts val="4300"/>
              </a:lnSpc>
              <a:buNone/>
            </a:pPr>
            <a:r>
              <a:rPr lang="en-US" sz="3450" dirty="0">
                <a:solidFill>
                  <a:srgbClr val="051D3A"/>
                </a:solidFill>
                <a:latin typeface="Funnel Display" pitchFamily="34" charset="0"/>
                <a:ea typeface="Funnel Display" pitchFamily="34" charset="-122"/>
                <a:cs typeface="Funnel Display" pitchFamily="34" charset="-120"/>
              </a:rPr>
              <a:t>Building Self-Compassion: The Cornerstone of Authentic Confidence</a:t>
            </a:r>
            <a:endParaRPr lang="en-US" sz="3450" dirty="0"/>
          </a:p>
        </p:txBody>
      </p:sp>
      <p:pic>
        <p:nvPicPr>
          <p:cNvPr id="3" name="Image 0" descr="preencoded.png">    </p:cNvPr>
          <p:cNvPicPr>
            <a:picLocks noChangeAspect="1"/>
          </p:cNvPicPr>
          <p:nvPr/>
        </p:nvPicPr>
        <p:blipFill>
          <a:blip r:embed="rId1"/>
          <a:stretch>
            <a:fillRect/>
          </a:stretch>
        </p:blipFill>
        <p:spPr>
          <a:xfrm>
            <a:off x="2887028" y="1995488"/>
            <a:ext cx="2197298" cy="1063347"/>
          </a:xfrm>
          <a:prstGeom prst="rect">
            <a:avLst/>
          </a:prstGeom>
        </p:spPr>
      </p:pic>
      <p:pic>
        <p:nvPicPr>
          <p:cNvPr id="4" name="Image 1" descr="preencoded.png">    </p:cNvPr>
          <p:cNvPicPr>
            <a:picLocks noChangeAspect="1"/>
          </p:cNvPicPr>
          <p:nvPr/>
        </p:nvPicPr>
        <p:blipFill>
          <a:blip r:embed="rId2"/>
          <a:stretch>
            <a:fillRect/>
          </a:stretch>
        </p:blipFill>
        <p:spPr>
          <a:xfrm>
            <a:off x="3853815" y="2493645"/>
            <a:ext cx="263723" cy="329684"/>
          </a:xfrm>
          <a:prstGeom prst="rect">
            <a:avLst/>
          </a:prstGeom>
        </p:spPr>
      </p:pic>
      <p:sp>
        <p:nvSpPr>
          <p:cNvPr id="5" name="Text 1"/>
          <p:cNvSpPr/>
          <p:nvPr/>
        </p:nvSpPr>
        <p:spPr>
          <a:xfrm>
            <a:off x="5271849" y="2183011"/>
            <a:ext cx="2206466" cy="275749"/>
          </a:xfrm>
          <a:prstGeom prst="rect">
            <a:avLst/>
          </a:prstGeom>
          <a:noFill/>
          <a:ln/>
        </p:spPr>
        <p:txBody>
          <a:bodyPr wrap="none" lIns="0" tIns="0" rIns="0" bIns="0" rtlCol="0" anchor="t"/>
          <a:lstStyle/>
          <a:p>
            <a:pPr algn="l" indent="0" marL="0">
              <a:lnSpc>
                <a:spcPts val="2150"/>
              </a:lnSpc>
              <a:buNone/>
            </a:pPr>
            <a:r>
              <a:rPr lang="en-US" sz="1700" dirty="0">
                <a:solidFill>
                  <a:srgbClr val="2B3541"/>
                </a:solidFill>
                <a:latin typeface="Funnel Display" pitchFamily="34" charset="0"/>
                <a:ea typeface="Funnel Display" pitchFamily="34" charset="-122"/>
                <a:cs typeface="Funnel Display" pitchFamily="34" charset="-120"/>
              </a:rPr>
              <a:t>Self-Compassion</a:t>
            </a:r>
            <a:endParaRPr lang="en-US" sz="1700" dirty="0"/>
          </a:p>
        </p:txBody>
      </p:sp>
      <p:sp>
        <p:nvSpPr>
          <p:cNvPr id="6" name="Text 2"/>
          <p:cNvSpPr/>
          <p:nvPr/>
        </p:nvSpPr>
        <p:spPr>
          <a:xfrm>
            <a:off x="5271849" y="2571274"/>
            <a:ext cx="5941695" cy="300038"/>
          </a:xfrm>
          <a:prstGeom prst="rect">
            <a:avLst/>
          </a:prstGeom>
          <a:noFill/>
          <a:ln/>
        </p:spPr>
        <p:txBody>
          <a:bodyPr wrap="none" lIns="0" tIns="0" rIns="0" bIns="0" rtlCol="0" anchor="t"/>
          <a:lstStyle/>
          <a:p>
            <a:pPr algn="l" indent="0" marL="0">
              <a:lnSpc>
                <a:spcPts val="2350"/>
              </a:lnSpc>
              <a:buNone/>
            </a:pPr>
            <a:r>
              <a:rPr lang="en-US" sz="1450" dirty="0">
                <a:solidFill>
                  <a:srgbClr val="2B3541"/>
                </a:solidFill>
                <a:latin typeface="Funnel Sans" pitchFamily="34" charset="0"/>
                <a:ea typeface="Funnel Sans" pitchFamily="34" charset="-122"/>
                <a:cs typeface="Funnel Sans" pitchFamily="34" charset="-120"/>
              </a:rPr>
              <a:t>Treating yourself with the same kindness you would offer a good friend</a:t>
            </a:r>
            <a:endParaRPr lang="en-US" sz="1450" dirty="0"/>
          </a:p>
        </p:txBody>
      </p:sp>
      <p:sp>
        <p:nvSpPr>
          <p:cNvPr id="7" name="Shape 3"/>
          <p:cNvSpPr/>
          <p:nvPr/>
        </p:nvSpPr>
        <p:spPr>
          <a:xfrm>
            <a:off x="5131118" y="3072646"/>
            <a:ext cx="8796099" cy="11430"/>
          </a:xfrm>
          <a:prstGeom prst="roundRect">
            <a:avLst>
              <a:gd name="adj" fmla="val 689191"/>
            </a:avLst>
          </a:prstGeom>
          <a:solidFill>
            <a:srgbClr val="D5CDBE"/>
          </a:solidFill>
          <a:ln/>
        </p:spPr>
      </p:sp>
      <p:pic>
        <p:nvPicPr>
          <p:cNvPr id="8" name="Image 2" descr="preencoded.png">    </p:cNvPr>
          <p:cNvPicPr>
            <a:picLocks noChangeAspect="1"/>
          </p:cNvPicPr>
          <p:nvPr/>
        </p:nvPicPr>
        <p:blipFill>
          <a:blip r:embed="rId3"/>
          <a:stretch>
            <a:fillRect/>
          </a:stretch>
        </p:blipFill>
        <p:spPr>
          <a:xfrm>
            <a:off x="1788319" y="3105626"/>
            <a:ext cx="4394716" cy="1063347"/>
          </a:xfrm>
          <a:prstGeom prst="rect">
            <a:avLst/>
          </a:prstGeom>
        </p:spPr>
      </p:pic>
      <p:pic>
        <p:nvPicPr>
          <p:cNvPr id="9" name="Image 3" descr="preencoded.png">    </p:cNvPr>
          <p:cNvPicPr>
            <a:picLocks noChangeAspect="1"/>
          </p:cNvPicPr>
          <p:nvPr/>
        </p:nvPicPr>
        <p:blipFill>
          <a:blip r:embed="rId4"/>
          <a:stretch>
            <a:fillRect/>
          </a:stretch>
        </p:blipFill>
        <p:spPr>
          <a:xfrm>
            <a:off x="3853696" y="3472458"/>
            <a:ext cx="263723" cy="329684"/>
          </a:xfrm>
          <a:prstGeom prst="rect">
            <a:avLst/>
          </a:prstGeom>
        </p:spPr>
      </p:pic>
      <p:sp>
        <p:nvSpPr>
          <p:cNvPr id="10" name="Text 4"/>
          <p:cNvSpPr/>
          <p:nvPr/>
        </p:nvSpPr>
        <p:spPr>
          <a:xfrm>
            <a:off x="6370558" y="3293150"/>
            <a:ext cx="3112413" cy="275749"/>
          </a:xfrm>
          <a:prstGeom prst="rect">
            <a:avLst/>
          </a:prstGeom>
          <a:noFill/>
          <a:ln/>
        </p:spPr>
        <p:txBody>
          <a:bodyPr wrap="none" lIns="0" tIns="0" rIns="0" bIns="0" rtlCol="0" anchor="t"/>
          <a:lstStyle/>
          <a:p>
            <a:pPr algn="l" indent="0" marL="0">
              <a:lnSpc>
                <a:spcPts val="2150"/>
              </a:lnSpc>
              <a:buNone/>
            </a:pPr>
            <a:r>
              <a:rPr lang="en-US" sz="1700" dirty="0">
                <a:solidFill>
                  <a:srgbClr val="2B3541"/>
                </a:solidFill>
                <a:latin typeface="Funnel Display" pitchFamily="34" charset="0"/>
                <a:ea typeface="Funnel Display" pitchFamily="34" charset="-122"/>
                <a:cs typeface="Funnel Display" pitchFamily="34" charset="-120"/>
              </a:rPr>
              <a:t>Common Human Experiences</a:t>
            </a:r>
            <a:endParaRPr lang="en-US" sz="1700" dirty="0"/>
          </a:p>
        </p:txBody>
      </p:sp>
      <p:sp>
        <p:nvSpPr>
          <p:cNvPr id="11" name="Text 5"/>
          <p:cNvSpPr/>
          <p:nvPr/>
        </p:nvSpPr>
        <p:spPr>
          <a:xfrm>
            <a:off x="6370558" y="3681413"/>
            <a:ext cx="5871448" cy="300038"/>
          </a:xfrm>
          <a:prstGeom prst="rect">
            <a:avLst/>
          </a:prstGeom>
          <a:noFill/>
          <a:ln/>
        </p:spPr>
        <p:txBody>
          <a:bodyPr wrap="none" lIns="0" tIns="0" rIns="0" bIns="0" rtlCol="0" anchor="t"/>
          <a:lstStyle/>
          <a:p>
            <a:pPr algn="l" indent="0" marL="0">
              <a:lnSpc>
                <a:spcPts val="2350"/>
              </a:lnSpc>
              <a:buNone/>
            </a:pPr>
            <a:r>
              <a:rPr lang="en-US" sz="1450" dirty="0">
                <a:solidFill>
                  <a:srgbClr val="2B3541"/>
                </a:solidFill>
                <a:latin typeface="Funnel Sans" pitchFamily="34" charset="0"/>
                <a:ea typeface="Funnel Sans" pitchFamily="34" charset="-122"/>
                <a:cs typeface="Funnel Sans" pitchFamily="34" charset="-120"/>
              </a:rPr>
              <a:t>Recognising that imperfection is part of the shared human experience</a:t>
            </a:r>
            <a:endParaRPr lang="en-US" sz="1450" dirty="0"/>
          </a:p>
        </p:txBody>
      </p:sp>
      <p:sp>
        <p:nvSpPr>
          <p:cNvPr id="12" name="Shape 6"/>
          <p:cNvSpPr/>
          <p:nvPr/>
        </p:nvSpPr>
        <p:spPr>
          <a:xfrm>
            <a:off x="6229826" y="4182785"/>
            <a:ext cx="7697391" cy="11430"/>
          </a:xfrm>
          <a:prstGeom prst="roundRect">
            <a:avLst>
              <a:gd name="adj" fmla="val 689191"/>
            </a:avLst>
          </a:prstGeom>
          <a:solidFill>
            <a:srgbClr val="D5CDBE"/>
          </a:solidFill>
          <a:ln/>
        </p:spPr>
      </p:sp>
      <p:pic>
        <p:nvPicPr>
          <p:cNvPr id="13" name="Image 4" descr="preencoded.png">    </p:cNvPr>
          <p:cNvPicPr>
            <a:picLocks noChangeAspect="1"/>
          </p:cNvPicPr>
          <p:nvPr/>
        </p:nvPicPr>
        <p:blipFill>
          <a:blip r:embed="rId5"/>
          <a:stretch>
            <a:fillRect/>
          </a:stretch>
        </p:blipFill>
        <p:spPr>
          <a:xfrm>
            <a:off x="689610" y="4215765"/>
            <a:ext cx="6592133" cy="1063347"/>
          </a:xfrm>
          <a:prstGeom prst="rect">
            <a:avLst/>
          </a:prstGeom>
        </p:spPr>
      </p:pic>
      <p:pic>
        <p:nvPicPr>
          <p:cNvPr id="14" name="Image 5" descr="preencoded.png">    </p:cNvPr>
          <p:cNvPicPr>
            <a:picLocks noChangeAspect="1"/>
          </p:cNvPicPr>
          <p:nvPr/>
        </p:nvPicPr>
        <p:blipFill>
          <a:blip r:embed="rId6"/>
          <a:stretch>
            <a:fillRect/>
          </a:stretch>
        </p:blipFill>
        <p:spPr>
          <a:xfrm>
            <a:off x="3853815" y="4582597"/>
            <a:ext cx="263723" cy="329684"/>
          </a:xfrm>
          <a:prstGeom prst="rect">
            <a:avLst/>
          </a:prstGeom>
        </p:spPr>
      </p:pic>
      <p:sp>
        <p:nvSpPr>
          <p:cNvPr id="15" name="Text 7"/>
          <p:cNvSpPr/>
          <p:nvPr/>
        </p:nvSpPr>
        <p:spPr>
          <a:xfrm>
            <a:off x="7469267" y="4403288"/>
            <a:ext cx="2206466" cy="275749"/>
          </a:xfrm>
          <a:prstGeom prst="rect">
            <a:avLst/>
          </a:prstGeom>
          <a:noFill/>
          <a:ln/>
        </p:spPr>
        <p:txBody>
          <a:bodyPr wrap="none" lIns="0" tIns="0" rIns="0" bIns="0" rtlCol="0" anchor="t"/>
          <a:lstStyle/>
          <a:p>
            <a:pPr algn="l" indent="0" marL="0">
              <a:lnSpc>
                <a:spcPts val="2150"/>
              </a:lnSpc>
              <a:buNone/>
            </a:pPr>
            <a:r>
              <a:rPr lang="en-US" sz="1700" dirty="0">
                <a:solidFill>
                  <a:srgbClr val="2B3541"/>
                </a:solidFill>
                <a:latin typeface="Funnel Display" pitchFamily="34" charset="0"/>
                <a:ea typeface="Funnel Display" pitchFamily="34" charset="-122"/>
                <a:cs typeface="Funnel Display" pitchFamily="34" charset="-120"/>
              </a:rPr>
              <a:t>Mindful Awareness</a:t>
            </a:r>
            <a:endParaRPr lang="en-US" sz="1700" dirty="0"/>
          </a:p>
        </p:txBody>
      </p:sp>
      <p:sp>
        <p:nvSpPr>
          <p:cNvPr id="16" name="Text 8"/>
          <p:cNvSpPr/>
          <p:nvPr/>
        </p:nvSpPr>
        <p:spPr>
          <a:xfrm>
            <a:off x="7469267" y="4791551"/>
            <a:ext cx="5669875" cy="300038"/>
          </a:xfrm>
          <a:prstGeom prst="rect">
            <a:avLst/>
          </a:prstGeom>
          <a:noFill/>
          <a:ln/>
        </p:spPr>
        <p:txBody>
          <a:bodyPr wrap="none" lIns="0" tIns="0" rIns="0" bIns="0" rtlCol="0" anchor="t"/>
          <a:lstStyle/>
          <a:p>
            <a:pPr algn="l" indent="0" marL="0">
              <a:lnSpc>
                <a:spcPts val="2350"/>
              </a:lnSpc>
              <a:buNone/>
            </a:pPr>
            <a:r>
              <a:rPr lang="en-US" sz="1450" dirty="0">
                <a:solidFill>
                  <a:srgbClr val="2B3541"/>
                </a:solidFill>
                <a:latin typeface="Funnel Sans" pitchFamily="34" charset="0"/>
                <a:ea typeface="Funnel Sans" pitchFamily="34" charset="-122"/>
                <a:cs typeface="Funnel Sans" pitchFamily="34" charset="-120"/>
              </a:rPr>
              <a:t>Observing thoughts and feelings without judgement or suppression</a:t>
            </a:r>
            <a:endParaRPr lang="en-US" sz="1450" dirty="0"/>
          </a:p>
        </p:txBody>
      </p:sp>
      <p:sp>
        <p:nvSpPr>
          <p:cNvPr id="17" name="Text 9"/>
          <p:cNvSpPr/>
          <p:nvPr/>
        </p:nvSpPr>
        <p:spPr>
          <a:xfrm>
            <a:off x="656392" y="5490091"/>
            <a:ext cx="13317617" cy="900113"/>
          </a:xfrm>
          <a:prstGeom prst="rect">
            <a:avLst/>
          </a:prstGeom>
          <a:noFill/>
          <a:ln/>
        </p:spPr>
        <p:txBody>
          <a:bodyPr wrap="square" lIns="0" tIns="0" rIns="0" bIns="0" rtlCol="0" anchor="t"/>
          <a:lstStyle/>
          <a:p>
            <a:pPr algn="l" indent="0" marL="0">
              <a:lnSpc>
                <a:spcPts val="2350"/>
              </a:lnSpc>
              <a:buNone/>
            </a:pPr>
            <a:r>
              <a:rPr lang="en-US" sz="1450" dirty="0">
                <a:solidFill>
                  <a:srgbClr val="2B3541"/>
                </a:solidFill>
                <a:latin typeface="Funnel Sans" pitchFamily="34" charset="0"/>
                <a:ea typeface="Funnel Sans" pitchFamily="34" charset="-122"/>
                <a:cs typeface="Funnel Sans" pitchFamily="34" charset="-120"/>
              </a:rPr>
              <a:t>Self-compassion forms the foundation for sustainable confidence. Unlike confidence built solely on achievement, self-compassion provides a stable base that remains even when you face setbacks. By treating yourself with kindness during difficult moments, you create psychological safety that allows for authentic growth and resilience.</a:t>
            </a:r>
            <a:endParaRPr lang="en-US" sz="1450" dirty="0"/>
          </a:p>
        </p:txBody>
      </p:sp>
      <p:sp>
        <p:nvSpPr>
          <p:cNvPr id="18" name="Text 10"/>
          <p:cNvSpPr/>
          <p:nvPr/>
        </p:nvSpPr>
        <p:spPr>
          <a:xfrm>
            <a:off x="656392" y="6601182"/>
            <a:ext cx="13317617" cy="600075"/>
          </a:xfrm>
          <a:prstGeom prst="rect">
            <a:avLst/>
          </a:prstGeom>
          <a:noFill/>
          <a:ln/>
        </p:spPr>
        <p:txBody>
          <a:bodyPr wrap="square" lIns="0" tIns="0" rIns="0" bIns="0" rtlCol="0" anchor="t"/>
          <a:lstStyle/>
          <a:p>
            <a:pPr algn="l" indent="0" marL="0">
              <a:lnSpc>
                <a:spcPts val="2350"/>
              </a:lnSpc>
              <a:buNone/>
            </a:pPr>
            <a:r>
              <a:rPr lang="en-US" sz="1450" dirty="0">
                <a:solidFill>
                  <a:srgbClr val="2B3541"/>
                </a:solidFill>
                <a:latin typeface="Funnel Sans" pitchFamily="34" charset="0"/>
                <a:ea typeface="Funnel Sans" pitchFamily="34" charset="-122"/>
                <a:cs typeface="Funnel Sans" pitchFamily="34" charset="-120"/>
              </a:rPr>
              <a:t>Remember that confidence is a practice rather than a destination. Through continued self-awareness, compassionate self-correction, and consistent action, you can cultivate a genuine sense of workplace confidence that emanates from within rather than depending on external validation.</a:t>
            </a:r>
            <a:endParaRPr lang="en-US" sz="1450" dirty="0"/>
          </a:p>
        </p:txBody>
      </p:sp>
      <p:sp>
        <p:nvSpPr>
          <p:cNvPr id="19" name="Text 11"/>
          <p:cNvSpPr/>
          <p:nvPr/>
        </p:nvSpPr>
        <p:spPr>
          <a:xfrm>
            <a:off x="656392" y="7412236"/>
            <a:ext cx="13317617" cy="300038"/>
          </a:xfrm>
          <a:prstGeom prst="rect">
            <a:avLst/>
          </a:prstGeom>
          <a:noFill/>
          <a:ln/>
        </p:spPr>
        <p:txBody>
          <a:bodyPr wrap="none" lIns="0" tIns="0" rIns="0" bIns="0" rtlCol="0" anchor="t"/>
          <a:lstStyle/>
          <a:p>
            <a:pPr algn="l" indent="0" marL="0">
              <a:lnSpc>
                <a:spcPts val="2350"/>
              </a:lnSpc>
              <a:buNone/>
            </a:pP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69608" y="829270"/>
            <a:ext cx="11608594" cy="562808"/>
          </a:xfrm>
          <a:prstGeom prst="rect">
            <a:avLst/>
          </a:prstGeom>
          <a:noFill/>
          <a:ln/>
        </p:spPr>
        <p:txBody>
          <a:bodyPr wrap="none" lIns="0" tIns="0" rIns="0" bIns="0" rtlCol="0" anchor="t"/>
          <a:lstStyle/>
          <a:p>
            <a:pPr algn="l" indent="0" marL="0">
              <a:lnSpc>
                <a:spcPts val="4400"/>
              </a:lnSpc>
              <a:buNone/>
            </a:pPr>
            <a:r>
              <a:rPr lang="en-US" sz="3500" dirty="0">
                <a:solidFill>
                  <a:srgbClr val="051D3A"/>
                </a:solidFill>
                <a:latin typeface="Funnel Display" pitchFamily="34" charset="0"/>
                <a:ea typeface="Funnel Display" pitchFamily="34" charset="-122"/>
                <a:cs typeface="Funnel Display" pitchFamily="34" charset="-120"/>
              </a:rPr>
              <a:t>Practical Tools for Boundary Setting and Assertiveness</a:t>
            </a:r>
            <a:endParaRPr lang="en-US" sz="3500" dirty="0"/>
          </a:p>
        </p:txBody>
      </p:sp>
      <p:sp>
        <p:nvSpPr>
          <p:cNvPr id="3" name="Text 1"/>
          <p:cNvSpPr/>
          <p:nvPr/>
        </p:nvSpPr>
        <p:spPr>
          <a:xfrm>
            <a:off x="669608" y="1774746"/>
            <a:ext cx="13291185" cy="918329"/>
          </a:xfrm>
          <a:prstGeom prst="rect">
            <a:avLst/>
          </a:prstGeom>
          <a:noFill/>
          <a:ln/>
        </p:spPr>
        <p:txBody>
          <a:bodyPr wrap="square" lIns="0" tIns="0" rIns="0" bIns="0" rtlCol="0" anchor="t"/>
          <a:lstStyle/>
          <a:p>
            <a:pPr algn="l" indent="0" marL="0">
              <a:lnSpc>
                <a:spcPts val="2400"/>
              </a:lnSpc>
              <a:buNone/>
            </a:pPr>
            <a:r>
              <a:rPr lang="en-US" sz="1500" dirty="0">
                <a:solidFill>
                  <a:srgbClr val="2B3541"/>
                </a:solidFill>
                <a:latin typeface="Funnel Sans" pitchFamily="34" charset="0"/>
                <a:ea typeface="Funnel Sans" pitchFamily="34" charset="-122"/>
                <a:cs typeface="Funnel Sans" pitchFamily="34" charset="-120"/>
              </a:rPr>
              <a:t>Confidence in the workplace manifests through clear boundaries and assertive communication. Many professionals struggle with saying "no" or expressing needs directly, fearing negative perceptions or relationship damage. However, healthy boundaries actually strengthen professional relationships by establishing mutual respect.</a:t>
            </a:r>
            <a:endParaRPr lang="en-US" sz="1500" dirty="0"/>
          </a:p>
        </p:txBody>
      </p:sp>
      <p:sp>
        <p:nvSpPr>
          <p:cNvPr id="4" name="Text 2"/>
          <p:cNvSpPr/>
          <p:nvPr/>
        </p:nvSpPr>
        <p:spPr>
          <a:xfrm>
            <a:off x="669608" y="2908340"/>
            <a:ext cx="13291185" cy="612219"/>
          </a:xfrm>
          <a:prstGeom prst="rect">
            <a:avLst/>
          </a:prstGeom>
          <a:noFill/>
          <a:ln/>
        </p:spPr>
        <p:txBody>
          <a:bodyPr wrap="square" lIns="0" tIns="0" rIns="0" bIns="0" rtlCol="0" anchor="t"/>
          <a:lstStyle/>
          <a:p>
            <a:pPr algn="l" indent="0" marL="0">
              <a:lnSpc>
                <a:spcPts val="2400"/>
              </a:lnSpc>
              <a:buNone/>
            </a:pPr>
            <a:r>
              <a:rPr lang="en-US" sz="1500" dirty="0">
                <a:solidFill>
                  <a:srgbClr val="2B3541"/>
                </a:solidFill>
                <a:latin typeface="Funnel Sans" pitchFamily="34" charset="0"/>
                <a:ea typeface="Funnel Sans" pitchFamily="34" charset="-122"/>
                <a:cs typeface="Funnel Sans" pitchFamily="34" charset="-120"/>
              </a:rPr>
              <a:t>Assertiveness involves expressing opinions and needs clearly without aggression or apology. This skill can be cultivated through specific language techniques, such as using "I" statements and avoiding unnecessary qualifiers that undermine your message.</a:t>
            </a:r>
            <a:endParaRPr lang="en-US" sz="1500" dirty="0"/>
          </a:p>
        </p:txBody>
      </p:sp>
      <p:sp>
        <p:nvSpPr>
          <p:cNvPr id="5" name="Text 3"/>
          <p:cNvSpPr/>
          <p:nvPr/>
        </p:nvSpPr>
        <p:spPr>
          <a:xfrm>
            <a:off x="669608" y="3735824"/>
            <a:ext cx="13291185" cy="306110"/>
          </a:xfrm>
          <a:prstGeom prst="rect">
            <a:avLst/>
          </a:prstGeom>
          <a:noFill/>
          <a:ln/>
        </p:spPr>
        <p:txBody>
          <a:bodyPr wrap="none" lIns="0" tIns="0" rIns="0" bIns="0" rtlCol="0" anchor="t"/>
          <a:lstStyle/>
          <a:p>
            <a:pPr algn="l" indent="0" marL="0">
              <a:lnSpc>
                <a:spcPts val="2400"/>
              </a:lnSpc>
              <a:buNone/>
            </a:pPr>
            <a:r>
              <a:rPr lang="en-US" sz="1500" dirty="0">
                <a:solidFill>
                  <a:srgbClr val="2B3541"/>
                </a:solidFill>
                <a:latin typeface="Funnel Sans" pitchFamily="34" charset="0"/>
                <a:ea typeface="Funnel Sans" pitchFamily="34" charset="-122"/>
                <a:cs typeface="Funnel Sans" pitchFamily="34" charset="-120"/>
              </a:rPr>
              <a:t>Regular practice of these skills gradually builds confidence in your right to occupy professional space authentically, transforming workplace interactions.</a:t>
            </a:r>
            <a:endParaRPr lang="en-US" sz="1500" dirty="0"/>
          </a:p>
        </p:txBody>
      </p:sp>
      <p:sp>
        <p:nvSpPr>
          <p:cNvPr id="6" name="Shape 4"/>
          <p:cNvSpPr/>
          <p:nvPr/>
        </p:nvSpPr>
        <p:spPr>
          <a:xfrm>
            <a:off x="669608" y="4257199"/>
            <a:ext cx="430530" cy="430530"/>
          </a:xfrm>
          <a:prstGeom prst="roundRect">
            <a:avLst>
              <a:gd name="adj" fmla="val 18667"/>
            </a:avLst>
          </a:prstGeom>
          <a:solidFill>
            <a:srgbClr val="FAF5EB"/>
          </a:solidFill>
          <a:ln w="7620">
            <a:solidFill>
              <a:srgbClr val="D5CDBE"/>
            </a:solidFill>
            <a:prstDash val="solid"/>
          </a:ln>
        </p:spPr>
      </p:sp>
      <p:pic>
        <p:nvPicPr>
          <p:cNvPr id="7" name="Image 0" descr="preencoded.png">    </p:cNvPr>
          <p:cNvPicPr>
            <a:picLocks noChangeAspect="1"/>
          </p:cNvPicPr>
          <p:nvPr/>
        </p:nvPicPr>
        <p:blipFill>
          <a:blip r:embed="rId1"/>
          <a:stretch>
            <a:fillRect/>
          </a:stretch>
        </p:blipFill>
        <p:spPr>
          <a:xfrm>
            <a:off x="749856" y="4303633"/>
            <a:ext cx="270034" cy="337661"/>
          </a:xfrm>
          <a:prstGeom prst="rect">
            <a:avLst/>
          </a:prstGeom>
        </p:spPr>
      </p:pic>
      <p:sp>
        <p:nvSpPr>
          <p:cNvPr id="8" name="Text 5"/>
          <p:cNvSpPr/>
          <p:nvPr/>
        </p:nvSpPr>
        <p:spPr>
          <a:xfrm>
            <a:off x="1291471" y="4322921"/>
            <a:ext cx="3190994" cy="281345"/>
          </a:xfrm>
          <a:prstGeom prst="rect">
            <a:avLst/>
          </a:prstGeom>
          <a:noFill/>
          <a:ln/>
        </p:spPr>
        <p:txBody>
          <a:bodyPr wrap="none" lIns="0" tIns="0" rIns="0" bIns="0" rtlCol="0" anchor="t"/>
          <a:lstStyle/>
          <a:p>
            <a:pPr algn="l" indent="0" marL="0">
              <a:lnSpc>
                <a:spcPts val="2200"/>
              </a:lnSpc>
              <a:buNone/>
            </a:pPr>
            <a:r>
              <a:rPr lang="en-US" sz="1750" dirty="0">
                <a:solidFill>
                  <a:srgbClr val="2B3541"/>
                </a:solidFill>
                <a:latin typeface="Funnel Display" pitchFamily="34" charset="0"/>
                <a:ea typeface="Funnel Display" pitchFamily="34" charset="-122"/>
                <a:cs typeface="Funnel Display" pitchFamily="34" charset="-120"/>
              </a:rPr>
              <a:t>Identify Your Non-Negotiables</a:t>
            </a:r>
            <a:endParaRPr lang="en-US" sz="1750" dirty="0"/>
          </a:p>
        </p:txBody>
      </p:sp>
      <p:sp>
        <p:nvSpPr>
          <p:cNvPr id="9" name="Text 6"/>
          <p:cNvSpPr/>
          <p:nvPr/>
        </p:nvSpPr>
        <p:spPr>
          <a:xfrm>
            <a:off x="1291471" y="4719042"/>
            <a:ext cx="5904190" cy="612219"/>
          </a:xfrm>
          <a:prstGeom prst="rect">
            <a:avLst/>
          </a:prstGeom>
          <a:noFill/>
          <a:ln/>
        </p:spPr>
        <p:txBody>
          <a:bodyPr wrap="square" lIns="0" tIns="0" rIns="0" bIns="0" rtlCol="0" anchor="t"/>
          <a:lstStyle/>
          <a:p>
            <a:pPr algn="l" indent="0" marL="0">
              <a:lnSpc>
                <a:spcPts val="2400"/>
              </a:lnSpc>
              <a:buNone/>
            </a:pPr>
            <a:r>
              <a:rPr lang="en-US" sz="1500" dirty="0">
                <a:solidFill>
                  <a:srgbClr val="2B3541"/>
                </a:solidFill>
                <a:latin typeface="Funnel Sans" pitchFamily="34" charset="0"/>
                <a:ea typeface="Funnel Sans" pitchFamily="34" charset="-122"/>
                <a:cs typeface="Funnel Sans" pitchFamily="34" charset="-120"/>
              </a:rPr>
              <a:t>Determine your core values and limits before situations arise, making it easier to respond confidently when boundaries are tested.</a:t>
            </a:r>
            <a:endParaRPr lang="en-US" sz="1500" dirty="0"/>
          </a:p>
        </p:txBody>
      </p:sp>
      <p:sp>
        <p:nvSpPr>
          <p:cNvPr id="10" name="Shape 7"/>
          <p:cNvSpPr/>
          <p:nvPr/>
        </p:nvSpPr>
        <p:spPr>
          <a:xfrm>
            <a:off x="7434739" y="4257199"/>
            <a:ext cx="430530" cy="430530"/>
          </a:xfrm>
          <a:prstGeom prst="roundRect">
            <a:avLst>
              <a:gd name="adj" fmla="val 18667"/>
            </a:avLst>
          </a:prstGeom>
          <a:solidFill>
            <a:srgbClr val="FAF5EB"/>
          </a:solidFill>
          <a:ln w="7620">
            <a:solidFill>
              <a:srgbClr val="D5CDBE"/>
            </a:solidFill>
            <a:prstDash val="solid"/>
          </a:ln>
        </p:spPr>
      </p:sp>
      <p:pic>
        <p:nvPicPr>
          <p:cNvPr id="11" name="Image 1" descr="preencoded.png">    </p:cNvPr>
          <p:cNvPicPr>
            <a:picLocks noChangeAspect="1"/>
          </p:cNvPicPr>
          <p:nvPr/>
        </p:nvPicPr>
        <p:blipFill>
          <a:blip r:embed="rId2"/>
          <a:stretch>
            <a:fillRect/>
          </a:stretch>
        </p:blipFill>
        <p:spPr>
          <a:xfrm>
            <a:off x="7514987" y="4303633"/>
            <a:ext cx="270034" cy="337661"/>
          </a:xfrm>
          <a:prstGeom prst="rect">
            <a:avLst/>
          </a:prstGeom>
        </p:spPr>
      </p:pic>
      <p:sp>
        <p:nvSpPr>
          <p:cNvPr id="12" name="Text 8"/>
          <p:cNvSpPr/>
          <p:nvPr/>
        </p:nvSpPr>
        <p:spPr>
          <a:xfrm>
            <a:off x="8056602" y="4322921"/>
            <a:ext cx="3320772" cy="281345"/>
          </a:xfrm>
          <a:prstGeom prst="rect">
            <a:avLst/>
          </a:prstGeom>
          <a:noFill/>
          <a:ln/>
        </p:spPr>
        <p:txBody>
          <a:bodyPr wrap="none" lIns="0" tIns="0" rIns="0" bIns="0" rtlCol="0" anchor="t"/>
          <a:lstStyle/>
          <a:p>
            <a:pPr algn="l" indent="0" marL="0">
              <a:lnSpc>
                <a:spcPts val="2200"/>
              </a:lnSpc>
              <a:buNone/>
            </a:pPr>
            <a:r>
              <a:rPr lang="en-US" sz="1750" dirty="0">
                <a:solidFill>
                  <a:srgbClr val="2B3541"/>
                </a:solidFill>
                <a:latin typeface="Funnel Display" pitchFamily="34" charset="0"/>
                <a:ea typeface="Funnel Display" pitchFamily="34" charset="-122"/>
                <a:cs typeface="Funnel Display" pitchFamily="34" charset="-120"/>
              </a:rPr>
              <a:t>Practice Direct Communication</a:t>
            </a:r>
            <a:endParaRPr lang="en-US" sz="1750" dirty="0"/>
          </a:p>
        </p:txBody>
      </p:sp>
      <p:sp>
        <p:nvSpPr>
          <p:cNvPr id="13" name="Text 9"/>
          <p:cNvSpPr/>
          <p:nvPr/>
        </p:nvSpPr>
        <p:spPr>
          <a:xfrm>
            <a:off x="8056602" y="4719042"/>
            <a:ext cx="5904190" cy="612219"/>
          </a:xfrm>
          <a:prstGeom prst="rect">
            <a:avLst/>
          </a:prstGeom>
          <a:noFill/>
          <a:ln/>
        </p:spPr>
        <p:txBody>
          <a:bodyPr wrap="square" lIns="0" tIns="0" rIns="0" bIns="0" rtlCol="0" anchor="t"/>
          <a:lstStyle/>
          <a:p>
            <a:pPr algn="l" indent="0" marL="0">
              <a:lnSpc>
                <a:spcPts val="2400"/>
              </a:lnSpc>
              <a:buNone/>
            </a:pPr>
            <a:r>
              <a:rPr lang="en-US" sz="1500" dirty="0">
                <a:solidFill>
                  <a:srgbClr val="2B3541"/>
                </a:solidFill>
                <a:latin typeface="Funnel Sans" pitchFamily="34" charset="0"/>
                <a:ea typeface="Funnel Sans" pitchFamily="34" charset="-122"/>
                <a:cs typeface="Funnel Sans" pitchFamily="34" charset="-120"/>
              </a:rPr>
              <a:t>Use clear, concise language without apologetic preambles when expressing needs or declining requests that violate your boundaries.</a:t>
            </a:r>
            <a:endParaRPr lang="en-US" sz="1500" dirty="0"/>
          </a:p>
        </p:txBody>
      </p:sp>
      <p:sp>
        <p:nvSpPr>
          <p:cNvPr id="14" name="Shape 10"/>
          <p:cNvSpPr/>
          <p:nvPr/>
        </p:nvSpPr>
        <p:spPr>
          <a:xfrm>
            <a:off x="669608" y="5713928"/>
            <a:ext cx="430530" cy="430530"/>
          </a:xfrm>
          <a:prstGeom prst="roundRect">
            <a:avLst>
              <a:gd name="adj" fmla="val 18667"/>
            </a:avLst>
          </a:prstGeom>
          <a:solidFill>
            <a:srgbClr val="FAF5EB"/>
          </a:solidFill>
          <a:ln w="7620">
            <a:solidFill>
              <a:srgbClr val="D5CDBE"/>
            </a:solidFill>
            <a:prstDash val="solid"/>
          </a:ln>
        </p:spPr>
      </p:sp>
      <p:pic>
        <p:nvPicPr>
          <p:cNvPr id="15" name="Image 2" descr="preencoded.png">    </p:cNvPr>
          <p:cNvPicPr>
            <a:picLocks noChangeAspect="1"/>
          </p:cNvPicPr>
          <p:nvPr/>
        </p:nvPicPr>
        <p:blipFill>
          <a:blip r:embed="rId3"/>
          <a:stretch>
            <a:fillRect/>
          </a:stretch>
        </p:blipFill>
        <p:spPr>
          <a:xfrm>
            <a:off x="749856" y="5760363"/>
            <a:ext cx="270034" cy="337661"/>
          </a:xfrm>
          <a:prstGeom prst="rect">
            <a:avLst/>
          </a:prstGeom>
        </p:spPr>
      </p:pic>
      <p:sp>
        <p:nvSpPr>
          <p:cNvPr id="16" name="Text 11"/>
          <p:cNvSpPr/>
          <p:nvPr/>
        </p:nvSpPr>
        <p:spPr>
          <a:xfrm>
            <a:off x="1291471" y="5779651"/>
            <a:ext cx="2704862" cy="281345"/>
          </a:xfrm>
          <a:prstGeom prst="rect">
            <a:avLst/>
          </a:prstGeom>
          <a:noFill/>
          <a:ln/>
        </p:spPr>
        <p:txBody>
          <a:bodyPr wrap="none" lIns="0" tIns="0" rIns="0" bIns="0" rtlCol="0" anchor="t"/>
          <a:lstStyle/>
          <a:p>
            <a:pPr algn="l" indent="0" marL="0">
              <a:lnSpc>
                <a:spcPts val="2200"/>
              </a:lnSpc>
              <a:buNone/>
            </a:pPr>
            <a:r>
              <a:rPr lang="en-US" sz="1750" dirty="0">
                <a:solidFill>
                  <a:srgbClr val="2B3541"/>
                </a:solidFill>
                <a:latin typeface="Funnel Display" pitchFamily="34" charset="0"/>
                <a:ea typeface="Funnel Display" pitchFamily="34" charset="-122"/>
                <a:cs typeface="Funnel Display" pitchFamily="34" charset="-120"/>
              </a:rPr>
              <a:t>Request Processing Time</a:t>
            </a:r>
            <a:endParaRPr lang="en-US" sz="1750" dirty="0"/>
          </a:p>
        </p:txBody>
      </p:sp>
      <p:sp>
        <p:nvSpPr>
          <p:cNvPr id="17" name="Text 12"/>
          <p:cNvSpPr/>
          <p:nvPr/>
        </p:nvSpPr>
        <p:spPr>
          <a:xfrm>
            <a:off x="1291471" y="6175772"/>
            <a:ext cx="5904190" cy="612219"/>
          </a:xfrm>
          <a:prstGeom prst="rect">
            <a:avLst/>
          </a:prstGeom>
          <a:noFill/>
          <a:ln/>
        </p:spPr>
        <p:txBody>
          <a:bodyPr wrap="square" lIns="0" tIns="0" rIns="0" bIns="0" rtlCol="0" anchor="t"/>
          <a:lstStyle/>
          <a:p>
            <a:pPr algn="l" indent="0" marL="0">
              <a:lnSpc>
                <a:spcPts val="2400"/>
              </a:lnSpc>
              <a:buNone/>
            </a:pPr>
            <a:r>
              <a:rPr lang="en-US" sz="1500" dirty="0">
                <a:solidFill>
                  <a:srgbClr val="2B3541"/>
                </a:solidFill>
                <a:latin typeface="Funnel Sans" pitchFamily="34" charset="0"/>
                <a:ea typeface="Funnel Sans" pitchFamily="34" charset="-122"/>
                <a:cs typeface="Funnel Sans" pitchFamily="34" charset="-120"/>
              </a:rPr>
              <a:t>When facing unexpected requests, normalise taking time to consider rather than agreeing under pressure to please others.</a:t>
            </a:r>
            <a:endParaRPr lang="en-US" sz="1500" dirty="0"/>
          </a:p>
        </p:txBody>
      </p:sp>
      <p:sp>
        <p:nvSpPr>
          <p:cNvPr id="18" name="Shape 13"/>
          <p:cNvSpPr/>
          <p:nvPr/>
        </p:nvSpPr>
        <p:spPr>
          <a:xfrm>
            <a:off x="7434739" y="5713928"/>
            <a:ext cx="430530" cy="430530"/>
          </a:xfrm>
          <a:prstGeom prst="roundRect">
            <a:avLst>
              <a:gd name="adj" fmla="val 18667"/>
            </a:avLst>
          </a:prstGeom>
          <a:solidFill>
            <a:srgbClr val="FAF5EB"/>
          </a:solidFill>
          <a:ln w="7620">
            <a:solidFill>
              <a:srgbClr val="D5CDBE"/>
            </a:solidFill>
            <a:prstDash val="solid"/>
          </a:ln>
        </p:spPr>
      </p:sp>
      <p:pic>
        <p:nvPicPr>
          <p:cNvPr id="19" name="Image 3" descr="preencoded.png">    </p:cNvPr>
          <p:cNvPicPr>
            <a:picLocks noChangeAspect="1"/>
          </p:cNvPicPr>
          <p:nvPr/>
        </p:nvPicPr>
        <p:blipFill>
          <a:blip r:embed="rId4"/>
          <a:stretch>
            <a:fillRect/>
          </a:stretch>
        </p:blipFill>
        <p:spPr>
          <a:xfrm>
            <a:off x="7514987" y="5760363"/>
            <a:ext cx="270034" cy="337661"/>
          </a:xfrm>
          <a:prstGeom prst="rect">
            <a:avLst/>
          </a:prstGeom>
        </p:spPr>
      </p:pic>
      <p:sp>
        <p:nvSpPr>
          <p:cNvPr id="20" name="Text 14"/>
          <p:cNvSpPr/>
          <p:nvPr/>
        </p:nvSpPr>
        <p:spPr>
          <a:xfrm>
            <a:off x="8056602" y="5779651"/>
            <a:ext cx="2381250" cy="281345"/>
          </a:xfrm>
          <a:prstGeom prst="rect">
            <a:avLst/>
          </a:prstGeom>
          <a:noFill/>
          <a:ln/>
        </p:spPr>
        <p:txBody>
          <a:bodyPr wrap="none" lIns="0" tIns="0" rIns="0" bIns="0" rtlCol="0" anchor="t"/>
          <a:lstStyle/>
          <a:p>
            <a:pPr algn="l" indent="0" marL="0">
              <a:lnSpc>
                <a:spcPts val="2200"/>
              </a:lnSpc>
              <a:buNone/>
            </a:pPr>
            <a:r>
              <a:rPr lang="en-US" sz="1750" dirty="0">
                <a:solidFill>
                  <a:srgbClr val="2B3541"/>
                </a:solidFill>
                <a:latin typeface="Funnel Display" pitchFamily="34" charset="0"/>
                <a:ea typeface="Funnel Display" pitchFamily="34" charset="-122"/>
                <a:cs typeface="Funnel Display" pitchFamily="34" charset="-120"/>
              </a:rPr>
              <a:t>Start With Small Steps</a:t>
            </a:r>
            <a:endParaRPr lang="en-US" sz="1750" dirty="0"/>
          </a:p>
        </p:txBody>
      </p:sp>
      <p:sp>
        <p:nvSpPr>
          <p:cNvPr id="21" name="Text 15"/>
          <p:cNvSpPr/>
          <p:nvPr/>
        </p:nvSpPr>
        <p:spPr>
          <a:xfrm>
            <a:off x="8056602" y="6175772"/>
            <a:ext cx="5904190" cy="1224439"/>
          </a:xfrm>
          <a:prstGeom prst="rect">
            <a:avLst/>
          </a:prstGeom>
          <a:noFill/>
          <a:ln/>
        </p:spPr>
        <p:txBody>
          <a:bodyPr wrap="square" lIns="0" tIns="0" rIns="0" bIns="0" rtlCol="0" anchor="t"/>
          <a:lstStyle/>
          <a:p>
            <a:pPr algn="l" indent="0" marL="0">
              <a:lnSpc>
                <a:spcPts val="2400"/>
              </a:lnSpc>
              <a:buNone/>
            </a:pPr>
            <a:r>
              <a:rPr lang="en-US" sz="1500" dirty="0">
                <a:solidFill>
                  <a:srgbClr val="2B3541"/>
                </a:solidFill>
                <a:latin typeface="Funnel Sans" pitchFamily="34" charset="0"/>
                <a:ea typeface="Funnel Sans" pitchFamily="34" charset="-122"/>
                <a:cs typeface="Funnel Sans" pitchFamily="34" charset="-120"/>
              </a:rPr>
              <a:t>Begin with lower-stakes boundary setting to build confidence before addressing more challenging situations with senior colleagues. This will help you build your confidence muscle gradually. Expand your comfort zone as confidence grows.</a:t>
            </a:r>
            <a:endParaRPr lang="en-US"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594360" y="644009"/>
            <a:ext cx="7998142" cy="499467"/>
          </a:xfrm>
          <a:prstGeom prst="rect">
            <a:avLst/>
          </a:prstGeom>
          <a:noFill/>
          <a:ln/>
        </p:spPr>
        <p:txBody>
          <a:bodyPr wrap="none" lIns="0" tIns="0" rIns="0" bIns="0" rtlCol="0" anchor="t"/>
          <a:lstStyle/>
          <a:p>
            <a:pPr algn="l" indent="0" marL="0">
              <a:lnSpc>
                <a:spcPts val="3900"/>
              </a:lnSpc>
              <a:buNone/>
            </a:pPr>
            <a:r>
              <a:rPr lang="en-US" sz="3100" dirty="0">
                <a:solidFill>
                  <a:srgbClr val="051D3A"/>
                </a:solidFill>
                <a:latin typeface="Funnel Display" pitchFamily="34" charset="0"/>
                <a:ea typeface="Funnel Display" pitchFamily="34" charset="-122"/>
                <a:cs typeface="Funnel Display" pitchFamily="34" charset="-120"/>
              </a:rPr>
              <a:t>Embodying Confidence Through Presence</a:t>
            </a:r>
            <a:endParaRPr lang="en-US" sz="3100" dirty="0"/>
          </a:p>
        </p:txBody>
      </p:sp>
      <p:sp>
        <p:nvSpPr>
          <p:cNvPr id="3" name="Text 1"/>
          <p:cNvSpPr/>
          <p:nvPr/>
        </p:nvSpPr>
        <p:spPr>
          <a:xfrm>
            <a:off x="594360" y="1483043"/>
            <a:ext cx="13441680" cy="543163"/>
          </a:xfrm>
          <a:prstGeom prst="rect">
            <a:avLst/>
          </a:prstGeom>
          <a:noFill/>
          <a:ln/>
        </p:spPr>
        <p:txBody>
          <a:bodyPr wrap="square" lIns="0" tIns="0" rIns="0" bIns="0" rtlCol="0" anchor="t"/>
          <a:lstStyle/>
          <a:p>
            <a:pPr algn="l" indent="0" marL="0">
              <a:lnSpc>
                <a:spcPts val="2100"/>
              </a:lnSpc>
              <a:buNone/>
            </a:pPr>
            <a:r>
              <a:rPr lang="en-US" sz="1300" dirty="0">
                <a:solidFill>
                  <a:srgbClr val="2B3541"/>
                </a:solidFill>
                <a:latin typeface="Funnel Sans" pitchFamily="34" charset="0"/>
                <a:ea typeface="Funnel Sans" pitchFamily="34" charset="-122"/>
                <a:cs typeface="Funnel Sans" pitchFamily="34" charset="-120"/>
              </a:rPr>
              <a:t>Physical presence significantly influences both how others perceive your confidence and how you experience it internally. Research demonstrates that body language, vocal tone, and posture create a bidirectional relationship with confidence—not only expressing it outwardly but actually generating authentic confidence from within.</a:t>
            </a:r>
            <a:endParaRPr lang="en-US" sz="1300" dirty="0"/>
          </a:p>
        </p:txBody>
      </p:sp>
      <p:sp>
        <p:nvSpPr>
          <p:cNvPr id="4" name="Text 2"/>
          <p:cNvSpPr/>
          <p:nvPr/>
        </p:nvSpPr>
        <p:spPr>
          <a:xfrm>
            <a:off x="594360" y="2217182"/>
            <a:ext cx="13441680" cy="543163"/>
          </a:xfrm>
          <a:prstGeom prst="rect">
            <a:avLst/>
          </a:prstGeom>
          <a:noFill/>
          <a:ln/>
        </p:spPr>
        <p:txBody>
          <a:bodyPr wrap="square" lIns="0" tIns="0" rIns="0" bIns="0" rtlCol="0" anchor="t"/>
          <a:lstStyle/>
          <a:p>
            <a:pPr algn="l" indent="0" marL="0">
              <a:lnSpc>
                <a:spcPts val="2100"/>
              </a:lnSpc>
              <a:buNone/>
            </a:pPr>
            <a:r>
              <a:rPr lang="en-US" sz="1300" dirty="0">
                <a:solidFill>
                  <a:srgbClr val="2B3541"/>
                </a:solidFill>
                <a:latin typeface="Funnel Sans" pitchFamily="34" charset="0"/>
                <a:ea typeface="Funnel Sans" pitchFamily="34" charset="-122"/>
                <a:cs typeface="Funnel Sans" pitchFamily="34" charset="-120"/>
              </a:rPr>
              <a:t>The confidence gap often manifests as a disconnect between internal feelings and external presentation. Many highly competent professionals appear uncertain through unconscious physical habits like closed posture or hesitant speech patterns, undermining their actual expertise.</a:t>
            </a:r>
            <a:endParaRPr lang="en-US" sz="1300" dirty="0"/>
          </a:p>
        </p:txBody>
      </p:sp>
      <p:sp>
        <p:nvSpPr>
          <p:cNvPr id="5" name="Text 3"/>
          <p:cNvSpPr/>
          <p:nvPr/>
        </p:nvSpPr>
        <p:spPr>
          <a:xfrm>
            <a:off x="594360" y="2951321"/>
            <a:ext cx="13441680" cy="271582"/>
          </a:xfrm>
          <a:prstGeom prst="rect">
            <a:avLst/>
          </a:prstGeom>
          <a:noFill/>
          <a:ln/>
        </p:spPr>
        <p:txBody>
          <a:bodyPr wrap="none" lIns="0" tIns="0" rIns="0" bIns="0" rtlCol="0" anchor="t"/>
          <a:lstStyle/>
          <a:p>
            <a:pPr algn="l" indent="0" marL="0">
              <a:lnSpc>
                <a:spcPts val="2100"/>
              </a:lnSpc>
              <a:buNone/>
            </a:pPr>
            <a:r>
              <a:rPr lang="en-US" sz="1300" dirty="0">
                <a:solidFill>
                  <a:srgbClr val="2B3541"/>
                </a:solidFill>
                <a:latin typeface="Funnel Sans" pitchFamily="34" charset="0"/>
                <a:ea typeface="Funnel Sans" pitchFamily="34" charset="-122"/>
                <a:cs typeface="Funnel Sans" pitchFamily="34" charset="-120"/>
              </a:rPr>
              <a:t>Practicing deliberate presence techniques creates neural pathways that gradually bridge this gap, aligning your external presentation with your internal capabilities.</a:t>
            </a:r>
            <a:endParaRPr lang="en-US" sz="1300" dirty="0"/>
          </a:p>
        </p:txBody>
      </p:sp>
      <p:pic>
        <p:nvPicPr>
          <p:cNvPr id="6" name="Image 0" descr="preencoded.png">    </p:cNvPr>
          <p:cNvPicPr>
            <a:picLocks noChangeAspect="1"/>
          </p:cNvPicPr>
          <p:nvPr/>
        </p:nvPicPr>
        <p:blipFill>
          <a:blip r:embed="rId1"/>
          <a:stretch>
            <a:fillRect/>
          </a:stretch>
        </p:blipFill>
        <p:spPr>
          <a:xfrm>
            <a:off x="594360" y="3413879"/>
            <a:ext cx="3201233" cy="1978462"/>
          </a:xfrm>
          <a:prstGeom prst="rect">
            <a:avLst/>
          </a:prstGeom>
        </p:spPr>
      </p:pic>
      <p:sp>
        <p:nvSpPr>
          <p:cNvPr id="7" name="Text 4"/>
          <p:cNvSpPr/>
          <p:nvPr/>
        </p:nvSpPr>
        <p:spPr>
          <a:xfrm>
            <a:off x="594360" y="5604510"/>
            <a:ext cx="1997869" cy="249674"/>
          </a:xfrm>
          <a:prstGeom prst="rect">
            <a:avLst/>
          </a:prstGeom>
          <a:noFill/>
          <a:ln/>
        </p:spPr>
        <p:txBody>
          <a:bodyPr wrap="none" lIns="0" tIns="0" rIns="0" bIns="0" rtlCol="0" anchor="t"/>
          <a:lstStyle/>
          <a:p>
            <a:pPr algn="l" indent="0" marL="0">
              <a:lnSpc>
                <a:spcPts val="1950"/>
              </a:lnSpc>
              <a:buNone/>
            </a:pPr>
            <a:r>
              <a:rPr lang="en-US" sz="1550" dirty="0">
                <a:solidFill>
                  <a:srgbClr val="2B3541"/>
                </a:solidFill>
                <a:latin typeface="Funnel Display" pitchFamily="34" charset="0"/>
                <a:ea typeface="Funnel Display" pitchFamily="34" charset="-122"/>
                <a:cs typeface="Funnel Display" pitchFamily="34" charset="-120"/>
              </a:rPr>
              <a:t>Powerful Posture</a:t>
            </a:r>
            <a:endParaRPr lang="en-US" sz="1550" dirty="0"/>
          </a:p>
        </p:txBody>
      </p:sp>
      <p:sp>
        <p:nvSpPr>
          <p:cNvPr id="8" name="Text 5"/>
          <p:cNvSpPr/>
          <p:nvPr/>
        </p:nvSpPr>
        <p:spPr>
          <a:xfrm>
            <a:off x="594360" y="5955983"/>
            <a:ext cx="3201233" cy="1086326"/>
          </a:xfrm>
          <a:prstGeom prst="rect">
            <a:avLst/>
          </a:prstGeom>
          <a:noFill/>
          <a:ln/>
        </p:spPr>
        <p:txBody>
          <a:bodyPr wrap="square" lIns="0" tIns="0" rIns="0" bIns="0" rtlCol="0" anchor="t"/>
          <a:lstStyle/>
          <a:p>
            <a:pPr algn="l" indent="0" marL="0">
              <a:lnSpc>
                <a:spcPts val="2100"/>
              </a:lnSpc>
              <a:buNone/>
            </a:pPr>
            <a:r>
              <a:rPr lang="en-US" sz="1300" dirty="0">
                <a:solidFill>
                  <a:srgbClr val="2B3541"/>
                </a:solidFill>
                <a:latin typeface="Funnel Sans" pitchFamily="34" charset="0"/>
                <a:ea typeface="Funnel Sans" pitchFamily="34" charset="-122"/>
                <a:cs typeface="Funnel Sans" pitchFamily="34" charset="-120"/>
              </a:rPr>
              <a:t>Standing tall with shoulders back and spine aligned projects authority while actually triggering confidence-boosting hormonal changes.</a:t>
            </a:r>
            <a:endParaRPr lang="en-US" sz="1300" dirty="0"/>
          </a:p>
        </p:txBody>
      </p:sp>
      <p:pic>
        <p:nvPicPr>
          <p:cNvPr id="9" name="Image 1" descr="preencoded.png">    </p:cNvPr>
          <p:cNvPicPr>
            <a:picLocks noChangeAspect="1"/>
          </p:cNvPicPr>
          <p:nvPr/>
        </p:nvPicPr>
        <p:blipFill>
          <a:blip r:embed="rId2"/>
          <a:stretch>
            <a:fillRect/>
          </a:stretch>
        </p:blipFill>
        <p:spPr>
          <a:xfrm>
            <a:off x="4007763" y="3413879"/>
            <a:ext cx="3201353" cy="1978581"/>
          </a:xfrm>
          <a:prstGeom prst="rect">
            <a:avLst/>
          </a:prstGeom>
        </p:spPr>
      </p:pic>
      <p:sp>
        <p:nvSpPr>
          <p:cNvPr id="10" name="Text 6"/>
          <p:cNvSpPr/>
          <p:nvPr/>
        </p:nvSpPr>
        <p:spPr>
          <a:xfrm>
            <a:off x="4007763" y="5604629"/>
            <a:ext cx="2028230" cy="249674"/>
          </a:xfrm>
          <a:prstGeom prst="rect">
            <a:avLst/>
          </a:prstGeom>
          <a:noFill/>
          <a:ln/>
        </p:spPr>
        <p:txBody>
          <a:bodyPr wrap="none" lIns="0" tIns="0" rIns="0" bIns="0" rtlCol="0" anchor="t"/>
          <a:lstStyle/>
          <a:p>
            <a:pPr algn="l" indent="0" marL="0">
              <a:lnSpc>
                <a:spcPts val="1950"/>
              </a:lnSpc>
              <a:buNone/>
            </a:pPr>
            <a:r>
              <a:rPr lang="en-US" sz="1550" dirty="0">
                <a:solidFill>
                  <a:srgbClr val="2B3541"/>
                </a:solidFill>
                <a:latin typeface="Funnel Display" pitchFamily="34" charset="0"/>
                <a:ea typeface="Funnel Display" pitchFamily="34" charset="-122"/>
                <a:cs typeface="Funnel Display" pitchFamily="34" charset="-120"/>
              </a:rPr>
              <a:t>Engaged Eye Contact</a:t>
            </a:r>
            <a:endParaRPr lang="en-US" sz="1550" dirty="0"/>
          </a:p>
        </p:txBody>
      </p:sp>
      <p:sp>
        <p:nvSpPr>
          <p:cNvPr id="11" name="Text 7"/>
          <p:cNvSpPr/>
          <p:nvPr/>
        </p:nvSpPr>
        <p:spPr>
          <a:xfrm>
            <a:off x="4007763" y="5956102"/>
            <a:ext cx="3201353" cy="1086326"/>
          </a:xfrm>
          <a:prstGeom prst="rect">
            <a:avLst/>
          </a:prstGeom>
          <a:noFill/>
          <a:ln/>
        </p:spPr>
        <p:txBody>
          <a:bodyPr wrap="square" lIns="0" tIns="0" rIns="0" bIns="0" rtlCol="0" anchor="t"/>
          <a:lstStyle/>
          <a:p>
            <a:pPr algn="l" indent="0" marL="0">
              <a:lnSpc>
                <a:spcPts val="2100"/>
              </a:lnSpc>
              <a:buNone/>
            </a:pPr>
            <a:r>
              <a:rPr lang="en-US" sz="1300" dirty="0">
                <a:solidFill>
                  <a:srgbClr val="2B3541"/>
                </a:solidFill>
                <a:latin typeface="Funnel Sans" pitchFamily="34" charset="0"/>
                <a:ea typeface="Funnel Sans" pitchFamily="34" charset="-122"/>
                <a:cs typeface="Funnel Sans" pitchFamily="34" charset="-120"/>
              </a:rPr>
              <a:t>Maintaining comfortable eye contact during conversations demonstrates security in your ideas without appearing aggressive.</a:t>
            </a:r>
            <a:endParaRPr lang="en-US" sz="1300" dirty="0"/>
          </a:p>
        </p:txBody>
      </p:sp>
      <p:pic>
        <p:nvPicPr>
          <p:cNvPr id="12" name="Image 2" descr="preencoded.png">    </p:cNvPr>
          <p:cNvPicPr>
            <a:picLocks noChangeAspect="1"/>
          </p:cNvPicPr>
          <p:nvPr/>
        </p:nvPicPr>
        <p:blipFill>
          <a:blip r:embed="rId3"/>
          <a:stretch>
            <a:fillRect/>
          </a:stretch>
        </p:blipFill>
        <p:spPr>
          <a:xfrm>
            <a:off x="7421285" y="3413879"/>
            <a:ext cx="3201233" cy="1978462"/>
          </a:xfrm>
          <a:prstGeom prst="rect">
            <a:avLst/>
          </a:prstGeom>
        </p:spPr>
      </p:pic>
      <p:sp>
        <p:nvSpPr>
          <p:cNvPr id="13" name="Text 8"/>
          <p:cNvSpPr/>
          <p:nvPr/>
        </p:nvSpPr>
        <p:spPr>
          <a:xfrm>
            <a:off x="7421285" y="5604510"/>
            <a:ext cx="1997869" cy="249674"/>
          </a:xfrm>
          <a:prstGeom prst="rect">
            <a:avLst/>
          </a:prstGeom>
          <a:noFill/>
          <a:ln/>
        </p:spPr>
        <p:txBody>
          <a:bodyPr wrap="none" lIns="0" tIns="0" rIns="0" bIns="0" rtlCol="0" anchor="t"/>
          <a:lstStyle/>
          <a:p>
            <a:pPr algn="l" indent="0" marL="0">
              <a:lnSpc>
                <a:spcPts val="1950"/>
              </a:lnSpc>
              <a:buNone/>
            </a:pPr>
            <a:r>
              <a:rPr lang="en-US" sz="1550" dirty="0">
                <a:solidFill>
                  <a:srgbClr val="2B3541"/>
                </a:solidFill>
                <a:latin typeface="Funnel Display" pitchFamily="34" charset="0"/>
                <a:ea typeface="Funnel Display" pitchFamily="34" charset="-122"/>
                <a:cs typeface="Funnel Display" pitchFamily="34" charset="-120"/>
              </a:rPr>
              <a:t>Purposeful Gestures</a:t>
            </a:r>
            <a:endParaRPr lang="en-US" sz="1550" dirty="0"/>
          </a:p>
        </p:txBody>
      </p:sp>
      <p:sp>
        <p:nvSpPr>
          <p:cNvPr id="14" name="Text 9"/>
          <p:cNvSpPr/>
          <p:nvPr/>
        </p:nvSpPr>
        <p:spPr>
          <a:xfrm>
            <a:off x="7421285" y="5955983"/>
            <a:ext cx="3201233" cy="1086326"/>
          </a:xfrm>
          <a:prstGeom prst="rect">
            <a:avLst/>
          </a:prstGeom>
          <a:noFill/>
          <a:ln/>
        </p:spPr>
        <p:txBody>
          <a:bodyPr wrap="square" lIns="0" tIns="0" rIns="0" bIns="0" rtlCol="0" anchor="t"/>
          <a:lstStyle/>
          <a:p>
            <a:pPr algn="l" indent="0" marL="0">
              <a:lnSpc>
                <a:spcPts val="2100"/>
              </a:lnSpc>
              <a:buNone/>
            </a:pPr>
            <a:r>
              <a:rPr lang="en-US" sz="1300" dirty="0">
                <a:solidFill>
                  <a:srgbClr val="2B3541"/>
                </a:solidFill>
                <a:latin typeface="Funnel Sans" pitchFamily="34" charset="0"/>
                <a:ea typeface="Funnel Sans" pitchFamily="34" charset="-122"/>
                <a:cs typeface="Funnel Sans" pitchFamily="34" charset="-120"/>
              </a:rPr>
              <a:t>Using deliberate hand movements enhances verbal communication while preventing nervous fidgeting that undermines your message.</a:t>
            </a:r>
            <a:endParaRPr lang="en-US" sz="1300" dirty="0"/>
          </a:p>
        </p:txBody>
      </p:sp>
      <p:pic>
        <p:nvPicPr>
          <p:cNvPr id="15" name="Image 3" descr="preencoded.png">    </p:cNvPr>
          <p:cNvPicPr>
            <a:picLocks noChangeAspect="1"/>
          </p:cNvPicPr>
          <p:nvPr/>
        </p:nvPicPr>
        <p:blipFill>
          <a:blip r:embed="rId4"/>
          <a:stretch>
            <a:fillRect/>
          </a:stretch>
        </p:blipFill>
        <p:spPr>
          <a:xfrm>
            <a:off x="10834687" y="3413879"/>
            <a:ext cx="3201353" cy="1978581"/>
          </a:xfrm>
          <a:prstGeom prst="rect">
            <a:avLst/>
          </a:prstGeom>
        </p:spPr>
      </p:pic>
      <p:sp>
        <p:nvSpPr>
          <p:cNvPr id="16" name="Text 10"/>
          <p:cNvSpPr/>
          <p:nvPr/>
        </p:nvSpPr>
        <p:spPr>
          <a:xfrm>
            <a:off x="10834687" y="5604629"/>
            <a:ext cx="1997869" cy="249674"/>
          </a:xfrm>
          <a:prstGeom prst="rect">
            <a:avLst/>
          </a:prstGeom>
          <a:noFill/>
          <a:ln/>
        </p:spPr>
        <p:txBody>
          <a:bodyPr wrap="none" lIns="0" tIns="0" rIns="0" bIns="0" rtlCol="0" anchor="t"/>
          <a:lstStyle/>
          <a:p>
            <a:pPr algn="l" indent="0" marL="0">
              <a:lnSpc>
                <a:spcPts val="1950"/>
              </a:lnSpc>
              <a:buNone/>
            </a:pPr>
            <a:r>
              <a:rPr lang="en-US" sz="1550" dirty="0">
                <a:solidFill>
                  <a:srgbClr val="2B3541"/>
                </a:solidFill>
                <a:latin typeface="Funnel Display" pitchFamily="34" charset="0"/>
                <a:ea typeface="Funnel Display" pitchFamily="34" charset="-122"/>
                <a:cs typeface="Funnel Display" pitchFamily="34" charset="-120"/>
              </a:rPr>
              <a:t>Voice modulation</a:t>
            </a:r>
            <a:endParaRPr lang="en-US" sz="1550" dirty="0"/>
          </a:p>
        </p:txBody>
      </p:sp>
      <p:sp>
        <p:nvSpPr>
          <p:cNvPr id="17" name="Text 11"/>
          <p:cNvSpPr/>
          <p:nvPr/>
        </p:nvSpPr>
        <p:spPr>
          <a:xfrm>
            <a:off x="10834687" y="5956102"/>
            <a:ext cx="3201353" cy="1629489"/>
          </a:xfrm>
          <a:prstGeom prst="rect">
            <a:avLst/>
          </a:prstGeom>
          <a:noFill/>
          <a:ln/>
        </p:spPr>
        <p:txBody>
          <a:bodyPr wrap="square" lIns="0" tIns="0" rIns="0" bIns="0" rtlCol="0" anchor="t"/>
          <a:lstStyle/>
          <a:p>
            <a:pPr algn="l" indent="0" marL="0">
              <a:lnSpc>
                <a:spcPts val="2100"/>
              </a:lnSpc>
              <a:buNone/>
            </a:pPr>
            <a:r>
              <a:rPr lang="en-US" sz="1300" dirty="0">
                <a:solidFill>
                  <a:srgbClr val="2B3541"/>
                </a:solidFill>
                <a:latin typeface="Funnel Sans" pitchFamily="34" charset="0"/>
                <a:ea typeface="Funnel Sans" pitchFamily="34" charset="-122"/>
                <a:cs typeface="Funnel Sans" pitchFamily="34" charset="-120"/>
              </a:rPr>
              <a:t>Speak at a measured pace with deliberate pauses. Lower the pitch of your voice slightly and project from your diaphragm rather than your throat. Eliminate qualifying phrases like "I just think" or "I'm sorry, but...".</a:t>
            </a:r>
            <a:endParaRPr lang="en-US" sz="13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2025-05-22T15:57:15Z</dcterms:created>
  <dcterms:modified xsi:type="dcterms:W3CDTF">2025-05-22T15:57:15Z</dcterms:modified>
</cp:coreProperties>
</file>