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Lst>
  <p:notesMasterIdLst>
    <p:notesMasterId r:id="rId10"/>
  </p:notesMasterIdLst>
  <p:sldSz cx="14630400" cy="8229600"/>
  <p:notesSz cx="8229600" cy="14630400"/>
  <p:embeddedFontLst>
    <p:embeddedFont>
      <p:font typeface="Sora Medium"/>
      <p:regular r:id="rId15"/>
    </p:embeddedFont>
    <p:embeddedFont>
      <p:font typeface="Sora Medium"/>
      <p:regular r:id="rId16"/>
    </p:embeddedFont>
    <p:embeddedFont>
      <p:font typeface="Noto Sans TC"/>
      <p:regular r:id="rId17"/>
    </p:embeddedFont>
    <p:embeddedFont>
      <p:font typeface="Noto Sans TC"/>
      <p:regular r:id="rId18"/>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5" Type="http://schemas.openxmlformats.org/officeDocument/2006/relationships/font" Target="fonts/font1.fntdata"/><Relationship Id="rId16" Type="http://schemas.openxmlformats.org/officeDocument/2006/relationships/font" Target="fonts/font2.fntdata"/><Relationship Id="rId17" Type="http://schemas.openxmlformats.org/officeDocument/2006/relationships/font" Target="fonts/font3.fntdata"/><Relationship Id="rId18" Type="http://schemas.openxmlformats.org/officeDocument/2006/relationships/font" Target="fonts/font4.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00"/>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7070C"/>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00"/>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7070C"/>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7070C"/>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7070C"/>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7070C"/>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7070C"/>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slideLayout" Target="../slideLayouts/slideLayout4.xml"/><Relationship Id="rId7"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slideLayout" Target="../slideLayouts/slideLayout5.xml"/><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slideLayout" Target="../slideLayouts/slideLayout8.xml"/><Relationship Id="rId10"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00">
              <a:alpha val="80000"/>
            </a:srgbClr>
          </a:solidFill>
          <a:ln/>
        </p:spPr>
      </p:sp>
      <p:sp>
        <p:nvSpPr>
          <p:cNvPr id="4" name="Text 1"/>
          <p:cNvSpPr/>
          <p:nvPr/>
        </p:nvSpPr>
        <p:spPr>
          <a:xfrm>
            <a:off x="793790" y="2691527"/>
            <a:ext cx="13042821" cy="1417558"/>
          </a:xfrm>
          <a:prstGeom prst="rect">
            <a:avLst/>
          </a:prstGeom>
          <a:noFill/>
          <a:ln/>
        </p:spPr>
        <p:txBody>
          <a:bodyPr wrap="square" lIns="0" tIns="0" rIns="0" bIns="0" rtlCol="0" anchor="t"/>
          <a:lstStyle/>
          <a:p>
            <a:pPr algn="l" indent="0" marL="0">
              <a:lnSpc>
                <a:spcPts val="5550"/>
              </a:lnSpc>
              <a:buNone/>
            </a:pPr>
            <a:r>
              <a:rPr lang="en-US" sz="4450" dirty="0">
                <a:solidFill>
                  <a:srgbClr val="97B8FF"/>
                </a:solidFill>
                <a:latin typeface="Sora Medium" pitchFamily="34" charset="0"/>
                <a:ea typeface="Sora Medium" pitchFamily="34" charset="-122"/>
                <a:cs typeface="Sora Medium" pitchFamily="34" charset="-120"/>
              </a:rPr>
              <a:t>I've Achieved Everything….So Why Do I Feel Lost?</a:t>
            </a:r>
            <a:endParaRPr lang="en-US" sz="4450" dirty="0"/>
          </a:p>
        </p:txBody>
      </p:sp>
      <p:sp>
        <p:nvSpPr>
          <p:cNvPr id="5" name="Text 2"/>
          <p:cNvSpPr/>
          <p:nvPr/>
        </p:nvSpPr>
        <p:spPr>
          <a:xfrm>
            <a:off x="793790" y="4449247"/>
            <a:ext cx="13042821" cy="1088708"/>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Noto Sans TC" pitchFamily="34" charset="0"/>
                <a:ea typeface="Noto Sans TC" pitchFamily="34" charset="-122"/>
                <a:cs typeface="Noto Sans TC" pitchFamily="34" charset="-120"/>
              </a:rPr>
              <a:t>You climbed the mountain and reached your goals. You have the job role you wanted and financial security. On the outside, your life looks impressive, even enviable. But inside, there's a sense of something missing. A quiet disconnection. A haunting question: "Is this it... And now what?" You're not alone—68% of high achievers report feeling unfulfilled despite success.</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21638" y="566976"/>
            <a:ext cx="7481411" cy="644366"/>
          </a:xfrm>
          <a:prstGeom prst="rect">
            <a:avLst/>
          </a:prstGeom>
          <a:noFill/>
          <a:ln/>
        </p:spPr>
        <p:txBody>
          <a:bodyPr wrap="none" lIns="0" tIns="0" rIns="0" bIns="0" rtlCol="0" anchor="t"/>
          <a:lstStyle/>
          <a:p>
            <a:pPr algn="l" indent="0" marL="0">
              <a:lnSpc>
                <a:spcPts val="5050"/>
              </a:lnSpc>
              <a:buNone/>
            </a:pPr>
            <a:r>
              <a:rPr lang="en-US" sz="4050" dirty="0">
                <a:solidFill>
                  <a:srgbClr val="97B8FF"/>
                </a:solidFill>
                <a:latin typeface="Sora Medium" pitchFamily="34" charset="0"/>
                <a:ea typeface="Sora Medium" pitchFamily="34" charset="-122"/>
                <a:cs typeface="Sora Medium" pitchFamily="34" charset="-120"/>
              </a:rPr>
              <a:t>The Paradox of Achievement</a:t>
            </a:r>
            <a:endParaRPr lang="en-US" sz="4050" dirty="0"/>
          </a:p>
        </p:txBody>
      </p:sp>
      <p:sp>
        <p:nvSpPr>
          <p:cNvPr id="3" name="Text 1"/>
          <p:cNvSpPr/>
          <p:nvPr/>
        </p:nvSpPr>
        <p:spPr>
          <a:xfrm>
            <a:off x="721638" y="1706047"/>
            <a:ext cx="6342102" cy="1649611"/>
          </a:xfrm>
          <a:prstGeom prst="rect">
            <a:avLst/>
          </a:prstGeom>
          <a:noFill/>
          <a:ln/>
        </p:spPr>
        <p:txBody>
          <a:bodyPr wrap="square" lIns="0" tIns="0" rIns="0" bIns="0" rtlCol="0" anchor="t"/>
          <a:lstStyle/>
          <a:p>
            <a:pPr algn="l" indent="0" marL="0">
              <a:lnSpc>
                <a:spcPts val="2550"/>
              </a:lnSpc>
              <a:buNone/>
            </a:pPr>
            <a:r>
              <a:rPr lang="en-US" sz="1600" b="1" dirty="0">
                <a:solidFill>
                  <a:srgbClr val="E0D6DE"/>
                </a:solidFill>
                <a:latin typeface="Noto Sans TC" pitchFamily="34" charset="0"/>
                <a:ea typeface="Noto Sans TC" pitchFamily="34" charset="-122"/>
                <a:cs typeface="Noto Sans TC" pitchFamily="34" charset="-120"/>
              </a:rPr>
              <a:t>Success should feel good—yet for many, it doesn't.</a:t>
            </a:r>
            <a:pPr algn="l" indent="0" marL="0">
              <a:lnSpc>
                <a:spcPts val="2550"/>
              </a:lnSpc>
              <a:buNone/>
            </a:pPr>
            <a:r>
              <a:rPr lang="en-US" sz="1600" dirty="0">
                <a:solidFill>
                  <a:srgbClr val="E0D6DE"/>
                </a:solidFill>
                <a:latin typeface="Noto Sans TC" pitchFamily="34" charset="0"/>
                <a:ea typeface="Noto Sans TC" pitchFamily="34" charset="-122"/>
                <a:cs typeface="Noto Sans TC" pitchFamily="34" charset="-120"/>
              </a:rPr>
              <a:t>
</a:t>
            </a:r>
            <a:pPr algn="l" indent="0" marL="0">
              <a:lnSpc>
                <a:spcPts val="2550"/>
              </a:lnSpc>
              <a:buNone/>
            </a:pPr>
            <a:r>
              <a:rPr lang="en-US" sz="1600" dirty="0">
                <a:solidFill>
                  <a:srgbClr val="E0D6DE"/>
                </a:solidFill>
                <a:latin typeface="Noto Sans TC" pitchFamily="34" charset="0"/>
                <a:ea typeface="Noto Sans TC" pitchFamily="34" charset="-122"/>
                <a:cs typeface="Noto Sans TC" pitchFamily="34" charset="-120"/>
              </a:rPr>
              <a:t>Research shows that </a:t>
            </a:r>
            <a:pPr algn="l" indent="0" marL="0">
              <a:lnSpc>
                <a:spcPts val="2550"/>
              </a:lnSpc>
              <a:buNone/>
            </a:pPr>
            <a:r>
              <a:rPr lang="en-US" sz="1600" b="1" dirty="0">
                <a:solidFill>
                  <a:srgbClr val="E0D6DE"/>
                </a:solidFill>
                <a:latin typeface="Noto Sans TC" pitchFamily="34" charset="0"/>
                <a:ea typeface="Noto Sans TC" pitchFamily="34" charset="-122"/>
                <a:cs typeface="Noto Sans TC" pitchFamily="34" charset="-120"/>
              </a:rPr>
              <a:t>up to 72% of executives</a:t>
            </a:r>
            <a:pPr algn="l" indent="0" marL="0">
              <a:lnSpc>
                <a:spcPts val="2550"/>
              </a:lnSpc>
              <a:buNone/>
            </a:pPr>
            <a:r>
              <a:rPr lang="en-US" sz="1600" dirty="0">
                <a:solidFill>
                  <a:srgbClr val="E0D6DE"/>
                </a:solidFill>
                <a:latin typeface="Noto Sans TC" pitchFamily="34" charset="0"/>
                <a:ea typeface="Noto Sans TC" pitchFamily="34" charset="-122"/>
                <a:cs typeface="Noto Sans TC" pitchFamily="34" charset="-120"/>
              </a:rPr>
              <a:t> report feeling empty or let down after achieving significant milestones . This is known as the </a:t>
            </a:r>
            <a:pPr algn="l" indent="0" marL="0">
              <a:lnSpc>
                <a:spcPts val="2550"/>
              </a:lnSpc>
              <a:buNone/>
            </a:pPr>
            <a:r>
              <a:rPr lang="en-US" sz="1600" b="1" dirty="0">
                <a:solidFill>
                  <a:srgbClr val="E0D6DE"/>
                </a:solidFill>
                <a:latin typeface="Noto Sans TC" pitchFamily="34" charset="0"/>
                <a:ea typeface="Noto Sans TC" pitchFamily="34" charset="-122"/>
                <a:cs typeface="Noto Sans TC" pitchFamily="34" charset="-120"/>
              </a:rPr>
              <a:t>"success paradox"</a:t>
            </a:r>
            <a:pPr algn="l" indent="0" marL="0">
              <a:lnSpc>
                <a:spcPts val="2550"/>
              </a:lnSpc>
              <a:buNone/>
            </a:pPr>
            <a:r>
              <a:rPr lang="en-US" sz="1600" dirty="0">
                <a:solidFill>
                  <a:srgbClr val="E0D6DE"/>
                </a:solidFill>
                <a:latin typeface="Noto Sans TC" pitchFamily="34" charset="0"/>
                <a:ea typeface="Noto Sans TC" pitchFamily="34" charset="-122"/>
                <a:cs typeface="Noto Sans TC" pitchFamily="34" charset="-120"/>
              </a:rPr>
              <a:t>—a disconnect between outer accomplishments and inner fulfillment.</a:t>
            </a:r>
            <a:endParaRPr lang="en-US" sz="1600" dirty="0"/>
          </a:p>
        </p:txBody>
      </p:sp>
      <p:sp>
        <p:nvSpPr>
          <p:cNvPr id="4" name="Text 2"/>
          <p:cNvSpPr/>
          <p:nvPr/>
        </p:nvSpPr>
        <p:spPr>
          <a:xfrm>
            <a:off x="721638" y="3541157"/>
            <a:ext cx="6342102" cy="1979533"/>
          </a:xfrm>
          <a:prstGeom prst="rect">
            <a:avLst/>
          </a:prstGeom>
          <a:noFill/>
          <a:ln/>
        </p:spPr>
        <p:txBody>
          <a:bodyPr wrap="square" lIns="0" tIns="0" rIns="0" bIns="0" rtlCol="0" anchor="t"/>
          <a:lstStyle/>
          <a:p>
            <a:pPr algn="l" indent="0" marL="0">
              <a:lnSpc>
                <a:spcPts val="2550"/>
              </a:lnSpc>
              <a:buNone/>
            </a:pPr>
            <a:r>
              <a:rPr lang="en-US" sz="1600" dirty="0">
                <a:solidFill>
                  <a:srgbClr val="E0D6DE"/>
                </a:solidFill>
                <a:latin typeface="Noto Sans TC" pitchFamily="34" charset="0"/>
                <a:ea typeface="Noto Sans TC" pitchFamily="34" charset="-122"/>
                <a:cs typeface="Noto Sans TC" pitchFamily="34" charset="-120"/>
              </a:rPr>
              <a:t>Part of the explanation lies in a psychological concept called the </a:t>
            </a:r>
            <a:pPr algn="l" indent="0" marL="0">
              <a:lnSpc>
                <a:spcPts val="2550"/>
              </a:lnSpc>
              <a:buNone/>
            </a:pPr>
            <a:r>
              <a:rPr lang="en-US" sz="1600" b="1" dirty="0">
                <a:solidFill>
                  <a:srgbClr val="E0D6DE"/>
                </a:solidFill>
                <a:latin typeface="Noto Sans TC" pitchFamily="34" charset="0"/>
                <a:ea typeface="Noto Sans TC" pitchFamily="34" charset="-122"/>
                <a:cs typeface="Noto Sans TC" pitchFamily="34" charset="-120"/>
              </a:rPr>
              <a:t>"hedonic treadmill."</a:t>
            </a:r>
            <a:pPr algn="l" indent="0" marL="0">
              <a:lnSpc>
                <a:spcPts val="2550"/>
              </a:lnSpc>
              <a:buNone/>
            </a:pPr>
            <a:r>
              <a:rPr lang="en-US" sz="1600" dirty="0">
                <a:solidFill>
                  <a:srgbClr val="E0D6DE"/>
                </a:solidFill>
                <a:latin typeface="Noto Sans TC" pitchFamily="34" charset="0"/>
                <a:ea typeface="Noto Sans TC" pitchFamily="34" charset="-122"/>
                <a:cs typeface="Noto Sans TC" pitchFamily="34" charset="-120"/>
              </a:rPr>
              <a:t> Our brains are wired to quickly adapt to positive changes. That promotion, award, or major win gives us a temporary dopamine spike—but the sense of reward fades sooner than expected, prompting a return to baseline and often leaving us wondering: </a:t>
            </a:r>
            <a:pPr algn="l" indent="0" marL="0">
              <a:lnSpc>
                <a:spcPts val="2550"/>
              </a:lnSpc>
              <a:buNone/>
            </a:pPr>
            <a:r>
              <a:rPr lang="en-US" sz="1600" i="1" dirty="0">
                <a:solidFill>
                  <a:srgbClr val="E0D6DE"/>
                </a:solidFill>
                <a:latin typeface="Noto Sans TC" pitchFamily="34" charset="0"/>
                <a:ea typeface="Noto Sans TC" pitchFamily="34" charset="-122"/>
                <a:cs typeface="Noto Sans TC" pitchFamily="34" charset="-120"/>
              </a:rPr>
              <a:t>Why doesn't this feel as satisfying as it should?</a:t>
            </a:r>
            <a:endParaRPr lang="en-US" sz="1600" dirty="0"/>
          </a:p>
        </p:txBody>
      </p:sp>
      <p:pic>
        <p:nvPicPr>
          <p:cNvPr id="5" name="Image 0" descr="preencoded.png">    </p:cNvPr>
          <p:cNvPicPr>
            <a:picLocks noChangeAspect="1"/>
          </p:cNvPicPr>
          <p:nvPr/>
        </p:nvPicPr>
        <p:blipFill>
          <a:blip r:embed="rId1"/>
          <a:stretch>
            <a:fillRect/>
          </a:stretch>
        </p:blipFill>
        <p:spPr>
          <a:xfrm>
            <a:off x="7574280" y="1752481"/>
            <a:ext cx="6342102" cy="634210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00">
              <a:alpha val="80000"/>
            </a:srgbClr>
          </a:solidFill>
          <a:ln/>
        </p:spPr>
      </p:sp>
      <p:sp>
        <p:nvSpPr>
          <p:cNvPr id="4" name="Text 1"/>
          <p:cNvSpPr/>
          <p:nvPr/>
        </p:nvSpPr>
        <p:spPr>
          <a:xfrm>
            <a:off x="793790" y="1352074"/>
            <a:ext cx="13042821" cy="1417558"/>
          </a:xfrm>
          <a:prstGeom prst="rect">
            <a:avLst/>
          </a:prstGeom>
          <a:noFill/>
          <a:ln/>
        </p:spPr>
        <p:txBody>
          <a:bodyPr wrap="square" lIns="0" tIns="0" rIns="0" bIns="0" rtlCol="0" anchor="t"/>
          <a:lstStyle/>
          <a:p>
            <a:pPr algn="l" indent="0" marL="0">
              <a:lnSpc>
                <a:spcPts val="5550"/>
              </a:lnSpc>
              <a:buNone/>
            </a:pPr>
            <a:r>
              <a:rPr lang="en-US" sz="4450" dirty="0">
                <a:solidFill>
                  <a:srgbClr val="97B8FF"/>
                </a:solidFill>
                <a:latin typeface="Sora Medium" pitchFamily="34" charset="0"/>
                <a:ea typeface="Sora Medium" pitchFamily="34" charset="-122"/>
                <a:cs typeface="Sora Medium" pitchFamily="34" charset="-120"/>
              </a:rPr>
              <a:t>Signs You're Experiencing Post-Achievement Emptiness</a:t>
            </a:r>
            <a:endParaRPr lang="en-US" sz="4450" dirty="0"/>
          </a:p>
        </p:txBody>
      </p:sp>
      <p:sp>
        <p:nvSpPr>
          <p:cNvPr id="5" name="Shape 2"/>
          <p:cNvSpPr/>
          <p:nvPr/>
        </p:nvSpPr>
        <p:spPr>
          <a:xfrm>
            <a:off x="793790" y="3109793"/>
            <a:ext cx="510302" cy="510302"/>
          </a:xfrm>
          <a:prstGeom prst="roundRect">
            <a:avLst>
              <a:gd name="adj" fmla="val 6667"/>
            </a:avLst>
          </a:prstGeom>
          <a:solidFill>
            <a:srgbClr val="26262B"/>
          </a:solidFill>
          <a:ln/>
        </p:spPr>
      </p:sp>
      <p:pic>
        <p:nvPicPr>
          <p:cNvPr id="6" name="Image 1" descr="preencoded.png">    </p:cNvPr>
          <p:cNvPicPr>
            <a:picLocks noChangeAspect="1"/>
          </p:cNvPicPr>
          <p:nvPr/>
        </p:nvPicPr>
        <p:blipFill>
          <a:blip r:embed="rId2"/>
          <a:stretch>
            <a:fillRect/>
          </a:stretch>
        </p:blipFill>
        <p:spPr>
          <a:xfrm>
            <a:off x="878860" y="3152299"/>
            <a:ext cx="340162" cy="425291"/>
          </a:xfrm>
          <a:prstGeom prst="rect">
            <a:avLst/>
          </a:prstGeom>
        </p:spPr>
      </p:pic>
      <p:sp>
        <p:nvSpPr>
          <p:cNvPr id="7" name="Text 3"/>
          <p:cNvSpPr/>
          <p:nvPr/>
        </p:nvSpPr>
        <p:spPr>
          <a:xfrm>
            <a:off x="1530906" y="3187660"/>
            <a:ext cx="4986457" cy="354330"/>
          </a:xfrm>
          <a:prstGeom prst="rect">
            <a:avLst/>
          </a:prstGeom>
          <a:noFill/>
          <a:ln/>
        </p:spPr>
        <p:txBody>
          <a:bodyPr wrap="none" lIns="0" tIns="0" rIns="0" bIns="0" rtlCol="0" anchor="t"/>
          <a:lstStyle/>
          <a:p>
            <a:pPr algn="l" indent="0" marL="0">
              <a:lnSpc>
                <a:spcPts val="2750"/>
              </a:lnSpc>
              <a:buNone/>
            </a:pPr>
            <a:r>
              <a:rPr lang="en-US" sz="2200" dirty="0">
                <a:solidFill>
                  <a:srgbClr val="E0D6DE"/>
                </a:solidFill>
                <a:latin typeface="Sora Medium" pitchFamily="34" charset="0"/>
                <a:ea typeface="Sora Medium" pitchFamily="34" charset="-122"/>
                <a:cs typeface="Sora Medium" pitchFamily="34" charset="-120"/>
              </a:rPr>
              <a:t>Meaning and Purpose Questioning</a:t>
            </a:r>
            <a:endParaRPr lang="en-US" sz="2200" dirty="0"/>
          </a:p>
        </p:txBody>
      </p:sp>
      <p:sp>
        <p:nvSpPr>
          <p:cNvPr id="8" name="Text 4"/>
          <p:cNvSpPr/>
          <p:nvPr/>
        </p:nvSpPr>
        <p:spPr>
          <a:xfrm>
            <a:off x="1530906" y="3678079"/>
            <a:ext cx="5642610" cy="725805"/>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Noto Sans TC" pitchFamily="34" charset="0"/>
                <a:ea typeface="Noto Sans TC" pitchFamily="34" charset="-122"/>
                <a:cs typeface="Noto Sans TC" pitchFamily="34" charset="-120"/>
              </a:rPr>
              <a:t>Persistent doubts about your life direction and meaning, despite having achieved your stated goals.</a:t>
            </a:r>
            <a:endParaRPr lang="en-US" sz="1750" dirty="0"/>
          </a:p>
        </p:txBody>
      </p:sp>
      <p:sp>
        <p:nvSpPr>
          <p:cNvPr id="9" name="Shape 5"/>
          <p:cNvSpPr/>
          <p:nvPr/>
        </p:nvSpPr>
        <p:spPr>
          <a:xfrm>
            <a:off x="7457003" y="3109793"/>
            <a:ext cx="510302" cy="510302"/>
          </a:xfrm>
          <a:prstGeom prst="roundRect">
            <a:avLst>
              <a:gd name="adj" fmla="val 6667"/>
            </a:avLst>
          </a:prstGeom>
          <a:solidFill>
            <a:srgbClr val="26262B"/>
          </a:solidFill>
          <a:ln/>
        </p:spPr>
      </p:sp>
      <p:pic>
        <p:nvPicPr>
          <p:cNvPr id="10" name="Image 2" descr="preencoded.png">    </p:cNvPr>
          <p:cNvPicPr>
            <a:picLocks noChangeAspect="1"/>
          </p:cNvPicPr>
          <p:nvPr/>
        </p:nvPicPr>
        <p:blipFill>
          <a:blip r:embed="rId3"/>
          <a:stretch>
            <a:fillRect/>
          </a:stretch>
        </p:blipFill>
        <p:spPr>
          <a:xfrm>
            <a:off x="7542074" y="3152299"/>
            <a:ext cx="340162" cy="425291"/>
          </a:xfrm>
          <a:prstGeom prst="rect">
            <a:avLst/>
          </a:prstGeom>
        </p:spPr>
      </p:pic>
      <p:sp>
        <p:nvSpPr>
          <p:cNvPr id="11" name="Text 6"/>
          <p:cNvSpPr/>
          <p:nvPr/>
        </p:nvSpPr>
        <p:spPr>
          <a:xfrm>
            <a:off x="8194119" y="3187660"/>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E0D6DE"/>
                </a:solidFill>
                <a:latin typeface="Sora Medium" pitchFamily="34" charset="0"/>
                <a:ea typeface="Sora Medium" pitchFamily="34" charset="-122"/>
                <a:cs typeface="Sora Medium" pitchFamily="34" charset="-120"/>
              </a:rPr>
              <a:t>Motivation Decline</a:t>
            </a:r>
            <a:endParaRPr lang="en-US" sz="2200" dirty="0"/>
          </a:p>
        </p:txBody>
      </p:sp>
      <p:sp>
        <p:nvSpPr>
          <p:cNvPr id="12" name="Text 7"/>
          <p:cNvSpPr/>
          <p:nvPr/>
        </p:nvSpPr>
        <p:spPr>
          <a:xfrm>
            <a:off x="8194119" y="3678079"/>
            <a:ext cx="5642610" cy="1088708"/>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Noto Sans TC" pitchFamily="34" charset="0"/>
                <a:ea typeface="Noto Sans TC" pitchFamily="34" charset="-122"/>
                <a:cs typeface="Noto Sans TC" pitchFamily="34" charset="-120"/>
              </a:rPr>
              <a:t>Decreased drive despite maintained competence; tasks that once energised you now feel like going through motions.</a:t>
            </a:r>
            <a:endParaRPr lang="en-US" sz="1750" dirty="0"/>
          </a:p>
        </p:txBody>
      </p:sp>
      <p:sp>
        <p:nvSpPr>
          <p:cNvPr id="13" name="Shape 8"/>
          <p:cNvSpPr/>
          <p:nvPr/>
        </p:nvSpPr>
        <p:spPr>
          <a:xfrm>
            <a:off x="793790" y="5220414"/>
            <a:ext cx="510302" cy="510302"/>
          </a:xfrm>
          <a:prstGeom prst="roundRect">
            <a:avLst>
              <a:gd name="adj" fmla="val 6667"/>
            </a:avLst>
          </a:prstGeom>
          <a:solidFill>
            <a:srgbClr val="26262B"/>
          </a:solidFill>
          <a:ln/>
        </p:spPr>
      </p:sp>
      <p:pic>
        <p:nvPicPr>
          <p:cNvPr id="14" name="Image 3" descr="preencoded.png">    </p:cNvPr>
          <p:cNvPicPr>
            <a:picLocks noChangeAspect="1"/>
          </p:cNvPicPr>
          <p:nvPr/>
        </p:nvPicPr>
        <p:blipFill>
          <a:blip r:embed="rId4"/>
          <a:stretch>
            <a:fillRect/>
          </a:stretch>
        </p:blipFill>
        <p:spPr>
          <a:xfrm>
            <a:off x="878860" y="5262920"/>
            <a:ext cx="340162" cy="425291"/>
          </a:xfrm>
          <a:prstGeom prst="rect">
            <a:avLst/>
          </a:prstGeom>
        </p:spPr>
      </p:pic>
      <p:sp>
        <p:nvSpPr>
          <p:cNvPr id="15" name="Text 9"/>
          <p:cNvSpPr/>
          <p:nvPr/>
        </p:nvSpPr>
        <p:spPr>
          <a:xfrm>
            <a:off x="1530906" y="5298281"/>
            <a:ext cx="3664029" cy="354330"/>
          </a:xfrm>
          <a:prstGeom prst="rect">
            <a:avLst/>
          </a:prstGeom>
          <a:noFill/>
          <a:ln/>
        </p:spPr>
        <p:txBody>
          <a:bodyPr wrap="none" lIns="0" tIns="0" rIns="0" bIns="0" rtlCol="0" anchor="t"/>
          <a:lstStyle/>
          <a:p>
            <a:pPr algn="l" indent="0" marL="0">
              <a:lnSpc>
                <a:spcPts val="2750"/>
              </a:lnSpc>
              <a:buNone/>
            </a:pPr>
            <a:r>
              <a:rPr lang="en-US" sz="2200" dirty="0">
                <a:solidFill>
                  <a:srgbClr val="E0D6DE"/>
                </a:solidFill>
                <a:latin typeface="Sora Medium" pitchFamily="34" charset="0"/>
                <a:ea typeface="Sora Medium" pitchFamily="34" charset="-122"/>
                <a:cs typeface="Sora Medium" pitchFamily="34" charset="-120"/>
              </a:rPr>
              <a:t>Emotional Disconnection</a:t>
            </a:r>
            <a:endParaRPr lang="en-US" sz="2200" dirty="0"/>
          </a:p>
        </p:txBody>
      </p:sp>
      <p:sp>
        <p:nvSpPr>
          <p:cNvPr id="16" name="Text 10"/>
          <p:cNvSpPr/>
          <p:nvPr/>
        </p:nvSpPr>
        <p:spPr>
          <a:xfrm>
            <a:off x="1530906" y="5788700"/>
            <a:ext cx="5642610" cy="1088708"/>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Noto Sans TC" pitchFamily="34" charset="0"/>
                <a:ea typeface="Noto Sans TC" pitchFamily="34" charset="-122"/>
                <a:cs typeface="Noto Sans TC" pitchFamily="34" charset="-120"/>
              </a:rPr>
              <a:t>Accomplishments that should bring joy instead feel empty; celebrations feel performative rather than genuine.</a:t>
            </a:r>
            <a:endParaRPr lang="en-US" sz="1750" dirty="0"/>
          </a:p>
        </p:txBody>
      </p:sp>
      <p:sp>
        <p:nvSpPr>
          <p:cNvPr id="17" name="Shape 11"/>
          <p:cNvSpPr/>
          <p:nvPr/>
        </p:nvSpPr>
        <p:spPr>
          <a:xfrm>
            <a:off x="7457003" y="5220414"/>
            <a:ext cx="510302" cy="510302"/>
          </a:xfrm>
          <a:prstGeom prst="roundRect">
            <a:avLst>
              <a:gd name="adj" fmla="val 6667"/>
            </a:avLst>
          </a:prstGeom>
          <a:solidFill>
            <a:srgbClr val="26262B"/>
          </a:solidFill>
          <a:ln/>
        </p:spPr>
      </p:sp>
      <p:pic>
        <p:nvPicPr>
          <p:cNvPr id="18" name="Image 4" descr="preencoded.png">    </p:cNvPr>
          <p:cNvPicPr>
            <a:picLocks noChangeAspect="1"/>
          </p:cNvPicPr>
          <p:nvPr/>
        </p:nvPicPr>
        <p:blipFill>
          <a:blip r:embed="rId5"/>
          <a:stretch>
            <a:fillRect/>
          </a:stretch>
        </p:blipFill>
        <p:spPr>
          <a:xfrm>
            <a:off x="7542074" y="5262920"/>
            <a:ext cx="340162" cy="425291"/>
          </a:xfrm>
          <a:prstGeom prst="rect">
            <a:avLst/>
          </a:prstGeom>
        </p:spPr>
      </p:pic>
      <p:sp>
        <p:nvSpPr>
          <p:cNvPr id="19" name="Text 12"/>
          <p:cNvSpPr/>
          <p:nvPr/>
        </p:nvSpPr>
        <p:spPr>
          <a:xfrm>
            <a:off x="8194119" y="5298281"/>
            <a:ext cx="4297323" cy="354330"/>
          </a:xfrm>
          <a:prstGeom prst="rect">
            <a:avLst/>
          </a:prstGeom>
          <a:noFill/>
          <a:ln/>
        </p:spPr>
        <p:txBody>
          <a:bodyPr wrap="none" lIns="0" tIns="0" rIns="0" bIns="0" rtlCol="0" anchor="t"/>
          <a:lstStyle/>
          <a:p>
            <a:pPr algn="l" indent="0" marL="0">
              <a:lnSpc>
                <a:spcPts val="2750"/>
              </a:lnSpc>
              <a:buNone/>
            </a:pPr>
            <a:r>
              <a:rPr lang="en-US" sz="2200" dirty="0">
                <a:solidFill>
                  <a:srgbClr val="E0D6DE"/>
                </a:solidFill>
                <a:latin typeface="Sora Medium" pitchFamily="34" charset="0"/>
                <a:ea typeface="Sora Medium" pitchFamily="34" charset="-122"/>
                <a:cs typeface="Sora Medium" pitchFamily="34" charset="-120"/>
              </a:rPr>
              <a:t>High-Functioning Depression</a:t>
            </a:r>
            <a:endParaRPr lang="en-US" sz="2200" dirty="0"/>
          </a:p>
        </p:txBody>
      </p:sp>
      <p:sp>
        <p:nvSpPr>
          <p:cNvPr id="20" name="Text 13"/>
          <p:cNvSpPr/>
          <p:nvPr/>
        </p:nvSpPr>
        <p:spPr>
          <a:xfrm>
            <a:off x="8194119" y="5788700"/>
            <a:ext cx="5642610" cy="1088708"/>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Noto Sans TC" pitchFamily="34" charset="0"/>
                <a:ea typeface="Noto Sans TC" pitchFamily="34" charset="-122"/>
                <a:cs typeface="Noto Sans TC" pitchFamily="34" charset="-120"/>
              </a:rPr>
              <a:t>Maintaining outward success while struggling internally—affecting approximately 15% of successful professionals.</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66882" y="604004"/>
            <a:ext cx="13096637" cy="1369457"/>
          </a:xfrm>
          <a:prstGeom prst="rect">
            <a:avLst/>
          </a:prstGeom>
          <a:noFill/>
          <a:ln/>
        </p:spPr>
        <p:txBody>
          <a:bodyPr wrap="square" lIns="0" tIns="0" rIns="0" bIns="0" rtlCol="0" anchor="t"/>
          <a:lstStyle/>
          <a:p>
            <a:pPr algn="l" indent="0" marL="0">
              <a:lnSpc>
                <a:spcPts val="5350"/>
              </a:lnSpc>
              <a:buNone/>
            </a:pPr>
            <a:r>
              <a:rPr lang="en-US" sz="4300" dirty="0">
                <a:solidFill>
                  <a:srgbClr val="97B8FF"/>
                </a:solidFill>
                <a:latin typeface="Sora Medium" pitchFamily="34" charset="0"/>
                <a:ea typeface="Sora Medium" pitchFamily="34" charset="-122"/>
                <a:cs typeface="Sora Medium" pitchFamily="34" charset="-120"/>
              </a:rPr>
              <a:t>The Psychology Behind Achievement Without Fulfillment</a:t>
            </a:r>
            <a:endParaRPr lang="en-US" sz="4300" dirty="0"/>
          </a:p>
        </p:txBody>
      </p:sp>
      <p:pic>
        <p:nvPicPr>
          <p:cNvPr id="3" name="Image 0" descr="preencoded.png">    </p:cNvPr>
          <p:cNvPicPr>
            <a:picLocks noChangeAspect="1"/>
          </p:cNvPicPr>
          <p:nvPr/>
        </p:nvPicPr>
        <p:blipFill>
          <a:blip r:embed="rId1"/>
          <a:stretch>
            <a:fillRect/>
          </a:stretch>
        </p:blipFill>
        <p:spPr>
          <a:xfrm>
            <a:off x="3230642" y="2411611"/>
            <a:ext cx="1620679" cy="1262420"/>
          </a:xfrm>
          <a:prstGeom prst="rect">
            <a:avLst/>
          </a:prstGeom>
        </p:spPr>
      </p:pic>
      <p:pic>
        <p:nvPicPr>
          <p:cNvPr id="4" name="Image 1" descr="preencoded.png">    </p:cNvPr>
          <p:cNvPicPr>
            <a:picLocks noChangeAspect="1"/>
          </p:cNvPicPr>
          <p:nvPr/>
        </p:nvPicPr>
        <p:blipFill>
          <a:blip r:embed="rId2"/>
          <a:stretch>
            <a:fillRect/>
          </a:stretch>
        </p:blipFill>
        <p:spPr>
          <a:xfrm>
            <a:off x="3886914" y="3006685"/>
            <a:ext cx="308134" cy="385167"/>
          </a:xfrm>
          <a:prstGeom prst="rect">
            <a:avLst/>
          </a:prstGeom>
        </p:spPr>
      </p:pic>
      <p:sp>
        <p:nvSpPr>
          <p:cNvPr id="5" name="Text 1"/>
          <p:cNvSpPr/>
          <p:nvPr/>
        </p:nvSpPr>
        <p:spPr>
          <a:xfrm>
            <a:off x="5070396" y="2630686"/>
            <a:ext cx="3164919" cy="342305"/>
          </a:xfrm>
          <a:prstGeom prst="rect">
            <a:avLst/>
          </a:prstGeom>
          <a:noFill/>
          <a:ln/>
        </p:spPr>
        <p:txBody>
          <a:bodyPr wrap="none" lIns="0" tIns="0" rIns="0" bIns="0" rtlCol="0" anchor="t"/>
          <a:lstStyle/>
          <a:p>
            <a:pPr algn="l" indent="0" marL="0">
              <a:lnSpc>
                <a:spcPts val="2650"/>
              </a:lnSpc>
              <a:buNone/>
            </a:pPr>
            <a:r>
              <a:rPr lang="en-US" sz="2150" dirty="0">
                <a:solidFill>
                  <a:srgbClr val="E0D6DE"/>
                </a:solidFill>
                <a:latin typeface="Sora Medium" pitchFamily="34" charset="0"/>
                <a:ea typeface="Sora Medium" pitchFamily="34" charset="-122"/>
                <a:cs typeface="Sora Medium" pitchFamily="34" charset="-120"/>
              </a:rPr>
              <a:t>Self-Actualization Gap</a:t>
            </a:r>
            <a:endParaRPr lang="en-US" sz="2150" dirty="0"/>
          </a:p>
        </p:txBody>
      </p:sp>
      <p:sp>
        <p:nvSpPr>
          <p:cNvPr id="6" name="Text 2"/>
          <p:cNvSpPr/>
          <p:nvPr/>
        </p:nvSpPr>
        <p:spPr>
          <a:xfrm>
            <a:off x="5070396" y="3104436"/>
            <a:ext cx="5525095" cy="350520"/>
          </a:xfrm>
          <a:prstGeom prst="rect">
            <a:avLst/>
          </a:prstGeom>
          <a:noFill/>
          <a:ln/>
        </p:spPr>
        <p:txBody>
          <a:bodyPr wrap="none" lIns="0" tIns="0" rIns="0" bIns="0" rtlCol="0" anchor="t"/>
          <a:lstStyle/>
          <a:p>
            <a:pPr algn="l" indent="0" marL="0">
              <a:lnSpc>
                <a:spcPts val="2750"/>
              </a:lnSpc>
              <a:buNone/>
            </a:pPr>
            <a:r>
              <a:rPr lang="en-US" sz="1700" dirty="0">
                <a:solidFill>
                  <a:srgbClr val="E0D6DE"/>
                </a:solidFill>
                <a:latin typeface="Noto Sans TC" pitchFamily="34" charset="0"/>
                <a:ea typeface="Noto Sans TC" pitchFamily="34" charset="-122"/>
                <a:cs typeface="Noto Sans TC" pitchFamily="34" charset="-120"/>
              </a:rPr>
              <a:t>The pinnacle of Maslow's hierarchy remains unfulfilled</a:t>
            </a:r>
            <a:endParaRPr lang="en-US" sz="1700" dirty="0"/>
          </a:p>
        </p:txBody>
      </p:sp>
      <p:sp>
        <p:nvSpPr>
          <p:cNvPr id="7" name="Shape 3"/>
          <p:cNvSpPr/>
          <p:nvPr/>
        </p:nvSpPr>
        <p:spPr>
          <a:xfrm>
            <a:off x="4906089" y="3686175"/>
            <a:ext cx="8902660" cy="15240"/>
          </a:xfrm>
          <a:prstGeom prst="roundRect">
            <a:avLst>
              <a:gd name="adj" fmla="val 215668"/>
            </a:avLst>
          </a:prstGeom>
          <a:solidFill>
            <a:srgbClr val="3F3F44"/>
          </a:solidFill>
          <a:ln/>
        </p:spPr>
      </p:sp>
      <p:pic>
        <p:nvPicPr>
          <p:cNvPr id="8" name="Image 2" descr="preencoded.png">    </p:cNvPr>
          <p:cNvPicPr>
            <a:picLocks noChangeAspect="1"/>
          </p:cNvPicPr>
          <p:nvPr/>
        </p:nvPicPr>
        <p:blipFill>
          <a:blip r:embed="rId3"/>
          <a:stretch>
            <a:fillRect/>
          </a:stretch>
        </p:blipFill>
        <p:spPr>
          <a:xfrm>
            <a:off x="2420303" y="3728799"/>
            <a:ext cx="3241358" cy="1262420"/>
          </a:xfrm>
          <a:prstGeom prst="rect">
            <a:avLst/>
          </a:prstGeom>
        </p:spPr>
      </p:pic>
      <p:pic>
        <p:nvPicPr>
          <p:cNvPr id="9" name="Image 3" descr="preencoded.png">    </p:cNvPr>
          <p:cNvPicPr>
            <a:picLocks noChangeAspect="1"/>
          </p:cNvPicPr>
          <p:nvPr/>
        </p:nvPicPr>
        <p:blipFill>
          <a:blip r:embed="rId4"/>
          <a:stretch>
            <a:fillRect/>
          </a:stretch>
        </p:blipFill>
        <p:spPr>
          <a:xfrm>
            <a:off x="3886914" y="4167426"/>
            <a:ext cx="308134" cy="385167"/>
          </a:xfrm>
          <a:prstGeom prst="rect">
            <a:avLst/>
          </a:prstGeom>
        </p:spPr>
      </p:pic>
      <p:sp>
        <p:nvSpPr>
          <p:cNvPr id="10" name="Text 4"/>
          <p:cNvSpPr/>
          <p:nvPr/>
        </p:nvSpPr>
        <p:spPr>
          <a:xfrm>
            <a:off x="5880735" y="3947874"/>
            <a:ext cx="2892981" cy="342305"/>
          </a:xfrm>
          <a:prstGeom prst="rect">
            <a:avLst/>
          </a:prstGeom>
          <a:noFill/>
          <a:ln/>
        </p:spPr>
        <p:txBody>
          <a:bodyPr wrap="none" lIns="0" tIns="0" rIns="0" bIns="0" rtlCol="0" anchor="t"/>
          <a:lstStyle/>
          <a:p>
            <a:pPr algn="l" indent="0" marL="0">
              <a:lnSpc>
                <a:spcPts val="2650"/>
              </a:lnSpc>
              <a:buNone/>
            </a:pPr>
            <a:r>
              <a:rPr lang="en-US" sz="2150" dirty="0">
                <a:solidFill>
                  <a:srgbClr val="E0D6DE"/>
                </a:solidFill>
                <a:latin typeface="Sora Medium" pitchFamily="34" charset="0"/>
                <a:ea typeface="Sora Medium" pitchFamily="34" charset="-122"/>
                <a:cs typeface="Sora Medium" pitchFamily="34" charset="-120"/>
              </a:rPr>
              <a:t>Values Misalignment</a:t>
            </a:r>
            <a:endParaRPr lang="en-US" sz="2150" dirty="0"/>
          </a:p>
        </p:txBody>
      </p:sp>
      <p:sp>
        <p:nvSpPr>
          <p:cNvPr id="11" name="Text 5"/>
          <p:cNvSpPr/>
          <p:nvPr/>
        </p:nvSpPr>
        <p:spPr>
          <a:xfrm>
            <a:off x="5880735" y="4421624"/>
            <a:ext cx="5266611" cy="350520"/>
          </a:xfrm>
          <a:prstGeom prst="rect">
            <a:avLst/>
          </a:prstGeom>
          <a:noFill/>
          <a:ln/>
        </p:spPr>
        <p:txBody>
          <a:bodyPr wrap="none" lIns="0" tIns="0" rIns="0" bIns="0" rtlCol="0" anchor="t"/>
          <a:lstStyle/>
          <a:p>
            <a:pPr algn="l" indent="0" marL="0">
              <a:lnSpc>
                <a:spcPts val="2750"/>
              </a:lnSpc>
              <a:buNone/>
            </a:pPr>
            <a:r>
              <a:rPr lang="en-US" sz="1700" dirty="0">
                <a:solidFill>
                  <a:srgbClr val="E0D6DE"/>
                </a:solidFill>
                <a:latin typeface="Noto Sans TC" pitchFamily="34" charset="0"/>
                <a:ea typeface="Noto Sans TC" pitchFamily="34" charset="-122"/>
                <a:cs typeface="Noto Sans TC" pitchFamily="34" charset="-120"/>
              </a:rPr>
              <a:t>Success achieved doesn't match your deeper values</a:t>
            </a:r>
            <a:endParaRPr lang="en-US" sz="1700" dirty="0"/>
          </a:p>
        </p:txBody>
      </p:sp>
      <p:sp>
        <p:nvSpPr>
          <p:cNvPr id="12" name="Shape 6"/>
          <p:cNvSpPr/>
          <p:nvPr/>
        </p:nvSpPr>
        <p:spPr>
          <a:xfrm>
            <a:off x="5716429" y="5003363"/>
            <a:ext cx="8092321" cy="15240"/>
          </a:xfrm>
          <a:prstGeom prst="roundRect">
            <a:avLst>
              <a:gd name="adj" fmla="val 215668"/>
            </a:avLst>
          </a:prstGeom>
          <a:solidFill>
            <a:srgbClr val="3F3F44"/>
          </a:solidFill>
          <a:ln/>
        </p:spPr>
      </p:sp>
      <p:pic>
        <p:nvPicPr>
          <p:cNvPr id="13" name="Image 4" descr="preencoded.png">    </p:cNvPr>
          <p:cNvPicPr>
            <a:picLocks noChangeAspect="1"/>
          </p:cNvPicPr>
          <p:nvPr/>
        </p:nvPicPr>
        <p:blipFill>
          <a:blip r:embed="rId5"/>
          <a:stretch>
            <a:fillRect/>
          </a:stretch>
        </p:blipFill>
        <p:spPr>
          <a:xfrm>
            <a:off x="1609963" y="5045988"/>
            <a:ext cx="4862036" cy="1262420"/>
          </a:xfrm>
          <a:prstGeom prst="rect">
            <a:avLst/>
          </a:prstGeom>
        </p:spPr>
      </p:pic>
      <p:pic>
        <p:nvPicPr>
          <p:cNvPr id="14" name="Image 5" descr="preencoded.png">    </p:cNvPr>
          <p:cNvPicPr>
            <a:picLocks noChangeAspect="1"/>
          </p:cNvPicPr>
          <p:nvPr/>
        </p:nvPicPr>
        <p:blipFill>
          <a:blip r:embed="rId6"/>
          <a:stretch>
            <a:fillRect/>
          </a:stretch>
        </p:blipFill>
        <p:spPr>
          <a:xfrm>
            <a:off x="3886795" y="5484614"/>
            <a:ext cx="308134" cy="385167"/>
          </a:xfrm>
          <a:prstGeom prst="rect">
            <a:avLst/>
          </a:prstGeom>
        </p:spPr>
      </p:pic>
      <p:sp>
        <p:nvSpPr>
          <p:cNvPr id="15" name="Text 7"/>
          <p:cNvSpPr/>
          <p:nvPr/>
        </p:nvSpPr>
        <p:spPr>
          <a:xfrm>
            <a:off x="6691074" y="5265063"/>
            <a:ext cx="2738914" cy="342305"/>
          </a:xfrm>
          <a:prstGeom prst="rect">
            <a:avLst/>
          </a:prstGeom>
          <a:noFill/>
          <a:ln/>
        </p:spPr>
        <p:txBody>
          <a:bodyPr wrap="none" lIns="0" tIns="0" rIns="0" bIns="0" rtlCol="0" anchor="t"/>
          <a:lstStyle/>
          <a:p>
            <a:pPr algn="l" indent="0" marL="0">
              <a:lnSpc>
                <a:spcPts val="2650"/>
              </a:lnSpc>
              <a:buNone/>
            </a:pPr>
            <a:r>
              <a:rPr lang="en-US" sz="2150" dirty="0">
                <a:solidFill>
                  <a:srgbClr val="E0D6DE"/>
                </a:solidFill>
                <a:latin typeface="Sora Medium" pitchFamily="34" charset="0"/>
                <a:ea typeface="Sora Medium" pitchFamily="34" charset="-122"/>
                <a:cs typeface="Sora Medium" pitchFamily="34" charset="-120"/>
              </a:rPr>
              <a:t>Identity Fusion</a:t>
            </a:r>
            <a:endParaRPr lang="en-US" sz="2150" dirty="0"/>
          </a:p>
        </p:txBody>
      </p:sp>
      <p:sp>
        <p:nvSpPr>
          <p:cNvPr id="16" name="Text 8"/>
          <p:cNvSpPr/>
          <p:nvPr/>
        </p:nvSpPr>
        <p:spPr>
          <a:xfrm>
            <a:off x="6691074" y="5738813"/>
            <a:ext cx="5290066" cy="350520"/>
          </a:xfrm>
          <a:prstGeom prst="rect">
            <a:avLst/>
          </a:prstGeom>
          <a:noFill/>
          <a:ln/>
        </p:spPr>
        <p:txBody>
          <a:bodyPr wrap="none" lIns="0" tIns="0" rIns="0" bIns="0" rtlCol="0" anchor="t"/>
          <a:lstStyle/>
          <a:p>
            <a:pPr algn="l" indent="0" marL="0">
              <a:lnSpc>
                <a:spcPts val="2750"/>
              </a:lnSpc>
              <a:buNone/>
            </a:pPr>
            <a:r>
              <a:rPr lang="en-US" sz="1700" dirty="0">
                <a:solidFill>
                  <a:srgbClr val="E0D6DE"/>
                </a:solidFill>
                <a:latin typeface="Noto Sans TC" pitchFamily="34" charset="0"/>
                <a:ea typeface="Noto Sans TC" pitchFamily="34" charset="-122"/>
                <a:cs typeface="Noto Sans TC" pitchFamily="34" charset="-120"/>
              </a:rPr>
              <a:t>Self-worth becomes inseparable from achievements</a:t>
            </a:r>
            <a:endParaRPr lang="en-US" sz="1700" dirty="0"/>
          </a:p>
        </p:txBody>
      </p:sp>
      <p:sp>
        <p:nvSpPr>
          <p:cNvPr id="17" name="Shape 9"/>
          <p:cNvSpPr/>
          <p:nvPr/>
        </p:nvSpPr>
        <p:spPr>
          <a:xfrm>
            <a:off x="6526768" y="6320552"/>
            <a:ext cx="7281982" cy="15240"/>
          </a:xfrm>
          <a:prstGeom prst="roundRect">
            <a:avLst>
              <a:gd name="adj" fmla="val 215668"/>
            </a:avLst>
          </a:prstGeom>
          <a:solidFill>
            <a:srgbClr val="3F3F44"/>
          </a:solidFill>
          <a:ln/>
        </p:spPr>
      </p:sp>
      <p:pic>
        <p:nvPicPr>
          <p:cNvPr id="18" name="Image 6" descr="preencoded.png">    </p:cNvPr>
          <p:cNvPicPr>
            <a:picLocks noChangeAspect="1"/>
          </p:cNvPicPr>
          <p:nvPr/>
        </p:nvPicPr>
        <p:blipFill>
          <a:blip r:embed="rId7"/>
          <a:stretch>
            <a:fillRect/>
          </a:stretch>
        </p:blipFill>
        <p:spPr>
          <a:xfrm>
            <a:off x="799505" y="6363176"/>
            <a:ext cx="6482834" cy="1262420"/>
          </a:xfrm>
          <a:prstGeom prst="rect">
            <a:avLst/>
          </a:prstGeom>
        </p:spPr>
      </p:pic>
      <p:pic>
        <p:nvPicPr>
          <p:cNvPr id="19" name="Image 7" descr="preencoded.png">    </p:cNvPr>
          <p:cNvPicPr>
            <a:picLocks noChangeAspect="1"/>
          </p:cNvPicPr>
          <p:nvPr/>
        </p:nvPicPr>
        <p:blipFill>
          <a:blip r:embed="rId8"/>
          <a:stretch>
            <a:fillRect/>
          </a:stretch>
        </p:blipFill>
        <p:spPr>
          <a:xfrm>
            <a:off x="3886795" y="6801803"/>
            <a:ext cx="308134" cy="385167"/>
          </a:xfrm>
          <a:prstGeom prst="rect">
            <a:avLst/>
          </a:prstGeom>
        </p:spPr>
      </p:pic>
      <p:sp>
        <p:nvSpPr>
          <p:cNvPr id="20" name="Text 10"/>
          <p:cNvSpPr/>
          <p:nvPr/>
        </p:nvSpPr>
        <p:spPr>
          <a:xfrm>
            <a:off x="7501414" y="6582251"/>
            <a:ext cx="4466511" cy="342305"/>
          </a:xfrm>
          <a:prstGeom prst="rect">
            <a:avLst/>
          </a:prstGeom>
          <a:noFill/>
          <a:ln/>
        </p:spPr>
        <p:txBody>
          <a:bodyPr wrap="none" lIns="0" tIns="0" rIns="0" bIns="0" rtlCol="0" anchor="t"/>
          <a:lstStyle/>
          <a:p>
            <a:pPr algn="l" indent="0" marL="0">
              <a:lnSpc>
                <a:spcPts val="2650"/>
              </a:lnSpc>
              <a:buNone/>
            </a:pPr>
            <a:r>
              <a:rPr lang="en-US" sz="2150" dirty="0">
                <a:solidFill>
                  <a:srgbClr val="E0D6DE"/>
                </a:solidFill>
                <a:latin typeface="Sora Medium" pitchFamily="34" charset="0"/>
                <a:ea typeface="Sora Medium" pitchFamily="34" charset="-122"/>
                <a:cs typeface="Sora Medium" pitchFamily="34" charset="-120"/>
              </a:rPr>
              <a:t>Extrinsic Motivation Dominance</a:t>
            </a:r>
            <a:endParaRPr lang="en-US" sz="2150" dirty="0"/>
          </a:p>
        </p:txBody>
      </p:sp>
      <p:sp>
        <p:nvSpPr>
          <p:cNvPr id="21" name="Text 11"/>
          <p:cNvSpPr/>
          <p:nvPr/>
        </p:nvSpPr>
        <p:spPr>
          <a:xfrm>
            <a:off x="7501414" y="7056001"/>
            <a:ext cx="5384482" cy="350520"/>
          </a:xfrm>
          <a:prstGeom prst="rect">
            <a:avLst/>
          </a:prstGeom>
          <a:noFill/>
          <a:ln/>
        </p:spPr>
        <p:txBody>
          <a:bodyPr wrap="none" lIns="0" tIns="0" rIns="0" bIns="0" rtlCol="0" anchor="t"/>
          <a:lstStyle/>
          <a:p>
            <a:pPr algn="l" indent="0" marL="0">
              <a:lnSpc>
                <a:spcPts val="2750"/>
              </a:lnSpc>
              <a:buNone/>
            </a:pPr>
            <a:r>
              <a:rPr lang="en-US" sz="1700" dirty="0">
                <a:solidFill>
                  <a:srgbClr val="E0D6DE"/>
                </a:solidFill>
                <a:latin typeface="Noto Sans TC" pitchFamily="34" charset="0"/>
                <a:ea typeface="Noto Sans TC" pitchFamily="34" charset="-122"/>
                <a:cs typeface="Noto Sans TC" pitchFamily="34" charset="-120"/>
              </a:rPr>
              <a:t>External rewards overshadowing internal satisfaction</a:t>
            </a:r>
            <a:endParaRPr lang="en-US" sz="17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396835" y="311825"/>
            <a:ext cx="4900851" cy="212646"/>
          </a:xfrm>
          <a:prstGeom prst="rect">
            <a:avLst/>
          </a:prstGeom>
          <a:noFill/>
          <a:ln/>
        </p:spPr>
        <p:txBody>
          <a:bodyPr wrap="none" lIns="0" tIns="0" rIns="0" bIns="0" rtlCol="0" anchor="t"/>
          <a:lstStyle/>
          <a:p>
            <a:pPr algn="l" indent="0" marL="0">
              <a:lnSpc>
                <a:spcPts val="1650"/>
              </a:lnSpc>
              <a:buNone/>
            </a:pPr>
            <a:r>
              <a:rPr lang="en-US" sz="1300" dirty="0">
                <a:solidFill>
                  <a:srgbClr val="97B8FF"/>
                </a:solidFill>
                <a:latin typeface="Sora Medium" pitchFamily="34" charset="0"/>
                <a:ea typeface="Sora Medium" pitchFamily="34" charset="-122"/>
                <a:cs typeface="Sora Medium" pitchFamily="34" charset="-120"/>
              </a:rPr>
              <a:t>When Unresolved Past Experiences Hide Behind Success</a:t>
            </a:r>
            <a:endParaRPr lang="en-US" sz="1300" dirty="0"/>
          </a:p>
        </p:txBody>
      </p:sp>
      <p:sp>
        <p:nvSpPr>
          <p:cNvPr id="3" name="Text 1"/>
          <p:cNvSpPr/>
          <p:nvPr/>
        </p:nvSpPr>
        <p:spPr>
          <a:xfrm>
            <a:off x="396835" y="751284"/>
            <a:ext cx="13836729" cy="362903"/>
          </a:xfrm>
          <a:prstGeom prst="rect">
            <a:avLst/>
          </a:prstGeom>
          <a:noFill/>
          <a:ln/>
        </p:spPr>
        <p:txBody>
          <a:bodyPr wrap="square" lIns="0" tIns="0" rIns="0" bIns="0" rtlCol="0" anchor="t"/>
          <a:lstStyle/>
          <a:p>
            <a:pPr algn="l" indent="0" marL="0">
              <a:lnSpc>
                <a:spcPts val="1400"/>
              </a:lnSpc>
              <a:buNone/>
            </a:pPr>
            <a:r>
              <a:rPr lang="en-US" sz="850" dirty="0">
                <a:solidFill>
                  <a:srgbClr val="E0D6DE"/>
                </a:solidFill>
                <a:latin typeface="Noto Sans TC" pitchFamily="34" charset="0"/>
                <a:ea typeface="Noto Sans TC" pitchFamily="34" charset="-122"/>
                <a:cs typeface="Noto Sans TC" pitchFamily="34" charset="-120"/>
              </a:rPr>
              <a:t>For many high-achievers, the drive to succeed is not solely about ambition—it's often a </a:t>
            </a:r>
            <a:pPr algn="l" indent="0" marL="0">
              <a:lnSpc>
                <a:spcPts val="1400"/>
              </a:lnSpc>
              <a:buNone/>
            </a:pPr>
            <a:r>
              <a:rPr lang="en-US" sz="850" b="1" dirty="0">
                <a:solidFill>
                  <a:srgbClr val="E0D6DE"/>
                </a:solidFill>
                <a:latin typeface="Noto Sans TC" pitchFamily="34" charset="0"/>
                <a:ea typeface="Noto Sans TC" pitchFamily="34" charset="-122"/>
                <a:cs typeface="Noto Sans TC" pitchFamily="34" charset="-120"/>
              </a:rPr>
              <a:t>strategy for emotional survival</a:t>
            </a:r>
            <a:pPr algn="l" indent="0" marL="0">
              <a:lnSpc>
                <a:spcPts val="1400"/>
              </a:lnSpc>
              <a:buNone/>
            </a:pPr>
            <a:r>
              <a:rPr lang="en-US" sz="850" dirty="0">
                <a:solidFill>
                  <a:srgbClr val="E0D6DE"/>
                </a:solidFill>
                <a:latin typeface="Noto Sans TC" pitchFamily="34" charset="0"/>
                <a:ea typeface="Noto Sans TC" pitchFamily="34" charset="-122"/>
                <a:cs typeface="Noto Sans TC" pitchFamily="34" charset="-120"/>
              </a:rPr>
              <a:t>. Behind the polished image of success may lie </a:t>
            </a:r>
            <a:pPr algn="l" indent="0" marL="0">
              <a:lnSpc>
                <a:spcPts val="1400"/>
              </a:lnSpc>
              <a:buNone/>
            </a:pPr>
            <a:r>
              <a:rPr lang="en-US" sz="850" b="1" dirty="0">
                <a:solidFill>
                  <a:srgbClr val="E0D6DE"/>
                </a:solidFill>
                <a:latin typeface="Noto Sans TC" pitchFamily="34" charset="0"/>
                <a:ea typeface="Noto Sans TC" pitchFamily="34" charset="-122"/>
                <a:cs typeface="Noto Sans TC" pitchFamily="34" charset="-120"/>
              </a:rPr>
              <a:t>unresolved childhood experiences or trauma</a:t>
            </a:r>
            <a:pPr algn="l" indent="0" marL="0">
              <a:lnSpc>
                <a:spcPts val="1400"/>
              </a:lnSpc>
              <a:buNone/>
            </a:pPr>
            <a:r>
              <a:rPr lang="en-US" sz="850" dirty="0">
                <a:solidFill>
                  <a:srgbClr val="E0D6DE"/>
                </a:solidFill>
                <a:latin typeface="Noto Sans TC" pitchFamily="34" charset="0"/>
                <a:ea typeface="Noto Sans TC" pitchFamily="34" charset="-122"/>
                <a:cs typeface="Noto Sans TC" pitchFamily="34" charset="-120"/>
              </a:rPr>
              <a:t>, which subtly shape a person's identity, values, and coping mechanisms.</a:t>
            </a:r>
            <a:endParaRPr lang="en-US" sz="850" dirty="0"/>
          </a:p>
        </p:txBody>
      </p:sp>
      <p:sp>
        <p:nvSpPr>
          <p:cNvPr id="4" name="Text 2"/>
          <p:cNvSpPr/>
          <p:nvPr/>
        </p:nvSpPr>
        <p:spPr>
          <a:xfrm>
            <a:off x="396835" y="1241703"/>
            <a:ext cx="13836729" cy="181451"/>
          </a:xfrm>
          <a:prstGeom prst="rect">
            <a:avLst/>
          </a:prstGeom>
          <a:noFill/>
          <a:ln/>
        </p:spPr>
        <p:txBody>
          <a:bodyPr wrap="none" lIns="0" tIns="0" rIns="0" bIns="0" rtlCol="0" anchor="t"/>
          <a:lstStyle/>
          <a:p>
            <a:pPr algn="l" indent="0" marL="0">
              <a:lnSpc>
                <a:spcPts val="1400"/>
              </a:lnSpc>
              <a:buNone/>
            </a:pPr>
            <a:r>
              <a:rPr lang="en-US" sz="850" dirty="0">
                <a:solidFill>
                  <a:srgbClr val="E0D6DE"/>
                </a:solidFill>
                <a:latin typeface="Noto Sans TC" pitchFamily="34" charset="0"/>
                <a:ea typeface="Noto Sans TC" pitchFamily="34" charset="-122"/>
                <a:cs typeface="Noto Sans TC" pitchFamily="34" charset="-120"/>
              </a:rPr>
              <a:t>Psychological research and trauma-informed therapy frameworks suggest that </a:t>
            </a:r>
            <a:pPr algn="l" indent="0" marL="0">
              <a:lnSpc>
                <a:spcPts val="1400"/>
              </a:lnSpc>
              <a:buNone/>
            </a:pPr>
            <a:r>
              <a:rPr lang="en-US" sz="850" b="1" dirty="0">
                <a:solidFill>
                  <a:srgbClr val="E0D6DE"/>
                </a:solidFill>
                <a:latin typeface="Noto Sans TC" pitchFamily="34" charset="0"/>
                <a:ea typeface="Noto Sans TC" pitchFamily="34" charset="-122"/>
                <a:cs typeface="Noto Sans TC" pitchFamily="34" charset="-120"/>
              </a:rPr>
              <a:t>early relational wounds</a:t>
            </a:r>
            <a:pPr algn="l" indent="0" marL="0">
              <a:lnSpc>
                <a:spcPts val="1400"/>
              </a:lnSpc>
              <a:buNone/>
            </a:pPr>
            <a:r>
              <a:rPr lang="en-US" sz="850" dirty="0">
                <a:solidFill>
                  <a:srgbClr val="E0D6DE"/>
                </a:solidFill>
                <a:latin typeface="Noto Sans TC" pitchFamily="34" charset="0"/>
                <a:ea typeface="Noto Sans TC" pitchFamily="34" charset="-122"/>
                <a:cs typeface="Noto Sans TC" pitchFamily="34" charset="-120"/>
              </a:rPr>
              <a:t> can lead to internalized core beliefs such as:</a:t>
            </a:r>
            <a:endParaRPr lang="en-US" sz="850" dirty="0"/>
          </a:p>
        </p:txBody>
      </p:sp>
      <p:sp>
        <p:nvSpPr>
          <p:cNvPr id="5" name="Text 3"/>
          <p:cNvSpPr/>
          <p:nvPr/>
        </p:nvSpPr>
        <p:spPr>
          <a:xfrm>
            <a:off x="396835" y="1550670"/>
            <a:ext cx="13836729" cy="181451"/>
          </a:xfrm>
          <a:prstGeom prst="rect">
            <a:avLst/>
          </a:prstGeom>
          <a:noFill/>
          <a:ln/>
        </p:spPr>
        <p:txBody>
          <a:bodyPr wrap="none" lIns="0" tIns="0" rIns="0" bIns="0" rtlCol="0" anchor="t"/>
          <a:lstStyle/>
          <a:p>
            <a:pPr algn="l" marL="342900" indent="-342900">
              <a:lnSpc>
                <a:spcPts val="1400"/>
              </a:lnSpc>
              <a:buSzPct val="100000"/>
              <a:buChar char="•"/>
            </a:pPr>
            <a:r>
              <a:rPr lang="en-US" sz="850" dirty="0">
                <a:solidFill>
                  <a:srgbClr val="E0D6DE"/>
                </a:solidFill>
                <a:latin typeface="Noto Sans TC" pitchFamily="34" charset="0"/>
                <a:ea typeface="Noto Sans TC" pitchFamily="34" charset="-122"/>
                <a:cs typeface="Noto Sans TC" pitchFamily="34" charset="-120"/>
              </a:rPr>
              <a:t>“I am not good enough.”</a:t>
            </a:r>
            <a:endParaRPr lang="en-US" sz="850" dirty="0"/>
          </a:p>
        </p:txBody>
      </p:sp>
      <p:sp>
        <p:nvSpPr>
          <p:cNvPr id="6" name="Text 4"/>
          <p:cNvSpPr/>
          <p:nvPr/>
        </p:nvSpPr>
        <p:spPr>
          <a:xfrm>
            <a:off x="396835" y="1771769"/>
            <a:ext cx="13836729" cy="181451"/>
          </a:xfrm>
          <a:prstGeom prst="rect">
            <a:avLst/>
          </a:prstGeom>
          <a:noFill/>
          <a:ln/>
        </p:spPr>
        <p:txBody>
          <a:bodyPr wrap="none" lIns="0" tIns="0" rIns="0" bIns="0" rtlCol="0" anchor="t"/>
          <a:lstStyle/>
          <a:p>
            <a:pPr algn="l" marL="342900" indent="-342900">
              <a:lnSpc>
                <a:spcPts val="1400"/>
              </a:lnSpc>
              <a:buSzPct val="100000"/>
              <a:buChar char="•"/>
            </a:pPr>
            <a:r>
              <a:rPr lang="en-US" sz="850" dirty="0">
                <a:solidFill>
                  <a:srgbClr val="E0D6DE"/>
                </a:solidFill>
                <a:latin typeface="Noto Sans TC" pitchFamily="34" charset="0"/>
                <a:ea typeface="Noto Sans TC" pitchFamily="34" charset="-122"/>
                <a:cs typeface="Noto Sans TC" pitchFamily="34" charset="-120"/>
              </a:rPr>
              <a:t>“I must be successful to be worthy of love or respect.”</a:t>
            </a:r>
            <a:endParaRPr lang="en-US" sz="850" dirty="0"/>
          </a:p>
        </p:txBody>
      </p:sp>
      <p:sp>
        <p:nvSpPr>
          <p:cNvPr id="7" name="Text 5"/>
          <p:cNvSpPr/>
          <p:nvPr/>
        </p:nvSpPr>
        <p:spPr>
          <a:xfrm>
            <a:off x="396835" y="1992868"/>
            <a:ext cx="13836729" cy="181451"/>
          </a:xfrm>
          <a:prstGeom prst="rect">
            <a:avLst/>
          </a:prstGeom>
          <a:noFill/>
          <a:ln/>
        </p:spPr>
        <p:txBody>
          <a:bodyPr wrap="none" lIns="0" tIns="0" rIns="0" bIns="0" rtlCol="0" anchor="t"/>
          <a:lstStyle/>
          <a:p>
            <a:pPr algn="l" marL="342900" indent="-342900">
              <a:lnSpc>
                <a:spcPts val="1400"/>
              </a:lnSpc>
              <a:buSzPct val="100000"/>
              <a:buChar char="•"/>
            </a:pPr>
            <a:r>
              <a:rPr lang="en-US" sz="850" dirty="0">
                <a:solidFill>
                  <a:srgbClr val="E0D6DE"/>
                </a:solidFill>
                <a:latin typeface="Noto Sans TC" pitchFamily="34" charset="0"/>
                <a:ea typeface="Noto Sans TC" pitchFamily="34" charset="-122"/>
                <a:cs typeface="Noto Sans TC" pitchFamily="34" charset="-120"/>
              </a:rPr>
              <a:t>“If I slow down, I will fall apart.”</a:t>
            </a:r>
            <a:endParaRPr lang="en-US" sz="850" dirty="0"/>
          </a:p>
        </p:txBody>
      </p:sp>
      <p:sp>
        <p:nvSpPr>
          <p:cNvPr id="8" name="Text 6"/>
          <p:cNvSpPr/>
          <p:nvPr/>
        </p:nvSpPr>
        <p:spPr>
          <a:xfrm>
            <a:off x="396835" y="2213967"/>
            <a:ext cx="13836729" cy="181451"/>
          </a:xfrm>
          <a:prstGeom prst="rect">
            <a:avLst/>
          </a:prstGeom>
          <a:noFill/>
          <a:ln/>
        </p:spPr>
        <p:txBody>
          <a:bodyPr wrap="none" lIns="0" tIns="0" rIns="0" bIns="0" rtlCol="0" anchor="t"/>
          <a:lstStyle/>
          <a:p>
            <a:pPr algn="l" marL="342900" indent="-342900">
              <a:lnSpc>
                <a:spcPts val="1400"/>
              </a:lnSpc>
              <a:buSzPct val="100000"/>
              <a:buChar char="•"/>
            </a:pPr>
            <a:r>
              <a:rPr lang="en-US" sz="850" dirty="0">
                <a:solidFill>
                  <a:srgbClr val="E0D6DE"/>
                </a:solidFill>
                <a:latin typeface="Noto Sans TC" pitchFamily="34" charset="0"/>
                <a:ea typeface="Noto Sans TC" pitchFamily="34" charset="-122"/>
                <a:cs typeface="Noto Sans TC" pitchFamily="34" charset="-120"/>
              </a:rPr>
              <a:t>“If I fail, I am nothing.”</a:t>
            </a:r>
            <a:endParaRPr lang="en-US" sz="850" dirty="0"/>
          </a:p>
        </p:txBody>
      </p:sp>
      <p:sp>
        <p:nvSpPr>
          <p:cNvPr id="9" name="Text 7"/>
          <p:cNvSpPr/>
          <p:nvPr/>
        </p:nvSpPr>
        <p:spPr>
          <a:xfrm>
            <a:off x="396835" y="2435066"/>
            <a:ext cx="13836729" cy="181451"/>
          </a:xfrm>
          <a:prstGeom prst="rect">
            <a:avLst/>
          </a:prstGeom>
          <a:noFill/>
          <a:ln/>
        </p:spPr>
        <p:txBody>
          <a:bodyPr wrap="none" lIns="0" tIns="0" rIns="0" bIns="0" rtlCol="0" anchor="t"/>
          <a:lstStyle/>
          <a:p>
            <a:pPr algn="l" marL="342900" indent="-342900">
              <a:lnSpc>
                <a:spcPts val="1400"/>
              </a:lnSpc>
              <a:buSzPct val="100000"/>
              <a:buChar char="•"/>
            </a:pPr>
            <a:r>
              <a:rPr lang="en-US" sz="850" dirty="0">
                <a:solidFill>
                  <a:srgbClr val="E0D6DE"/>
                </a:solidFill>
                <a:latin typeface="Noto Sans TC" pitchFamily="34" charset="0"/>
                <a:ea typeface="Noto Sans TC" pitchFamily="34" charset="-122"/>
                <a:cs typeface="Noto Sans TC" pitchFamily="34" charset="-120"/>
              </a:rPr>
              <a:t>“I am only valuable when I am achieving.”</a:t>
            </a:r>
            <a:endParaRPr lang="en-US" sz="850" dirty="0"/>
          </a:p>
        </p:txBody>
      </p:sp>
      <p:sp>
        <p:nvSpPr>
          <p:cNvPr id="10" name="Text 8"/>
          <p:cNvSpPr/>
          <p:nvPr/>
        </p:nvSpPr>
        <p:spPr>
          <a:xfrm>
            <a:off x="396835" y="2744033"/>
            <a:ext cx="13836729" cy="544354"/>
          </a:xfrm>
          <a:prstGeom prst="rect">
            <a:avLst/>
          </a:prstGeom>
          <a:noFill/>
          <a:ln/>
        </p:spPr>
        <p:txBody>
          <a:bodyPr wrap="square" lIns="0" tIns="0" rIns="0" bIns="0" rtlCol="0" anchor="t"/>
          <a:lstStyle/>
          <a:p>
            <a:pPr algn="l" indent="0" marL="0">
              <a:lnSpc>
                <a:spcPts val="1400"/>
              </a:lnSpc>
              <a:buNone/>
            </a:pPr>
            <a:r>
              <a:rPr lang="en-US" sz="850" dirty="0">
                <a:solidFill>
                  <a:srgbClr val="E0D6DE"/>
                </a:solidFill>
                <a:latin typeface="Noto Sans TC" pitchFamily="34" charset="0"/>
                <a:ea typeface="Noto Sans TC" pitchFamily="34" charset="-122"/>
                <a:cs typeface="Noto Sans TC" pitchFamily="34" charset="-120"/>
              </a:rPr>
              <a:t>
</a:t>
            </a:r>
            <a:pPr algn="l" indent="0" marL="0">
              <a:lnSpc>
                <a:spcPts val="1400"/>
              </a:lnSpc>
              <a:buNone/>
            </a:pPr>
            <a:r>
              <a:rPr lang="en-US" sz="850" dirty="0">
                <a:solidFill>
                  <a:srgbClr val="E0D6DE"/>
                </a:solidFill>
                <a:latin typeface="Noto Sans TC" pitchFamily="34" charset="0"/>
                <a:ea typeface="Noto Sans TC" pitchFamily="34" charset="-122"/>
                <a:cs typeface="Noto Sans TC" pitchFamily="34" charset="-120"/>
              </a:rPr>
              <a:t>In therapy, these unconscious patterns often emerge beneath the surface of burnout, emptiness, or identity confusion. Even after climbing the ladder, the sense of meaning remains elusive, because the inner child or traumatised self never felt truly seen, safe, or satisfied. Therapy helps individuals </a:t>
            </a:r>
            <a:pPr algn="l" indent="0" marL="0">
              <a:lnSpc>
                <a:spcPts val="1400"/>
              </a:lnSpc>
              <a:buNone/>
            </a:pPr>
            <a:r>
              <a:rPr lang="en-US" sz="850" b="1" dirty="0">
                <a:solidFill>
                  <a:srgbClr val="E0D6DE"/>
                </a:solidFill>
                <a:latin typeface="Noto Sans TC" pitchFamily="34" charset="0"/>
                <a:ea typeface="Noto Sans TC" pitchFamily="34" charset="-122"/>
                <a:cs typeface="Noto Sans TC" pitchFamily="34" charset="-120"/>
              </a:rPr>
              <a:t>stop performing for worth</a:t>
            </a:r>
            <a:pPr algn="l" indent="0" marL="0">
              <a:lnSpc>
                <a:spcPts val="1400"/>
              </a:lnSpc>
              <a:buNone/>
            </a:pPr>
            <a:r>
              <a:rPr lang="en-US" sz="850" dirty="0">
                <a:solidFill>
                  <a:srgbClr val="E0D6DE"/>
                </a:solidFill>
                <a:latin typeface="Noto Sans TC" pitchFamily="34" charset="0"/>
                <a:ea typeface="Noto Sans TC" pitchFamily="34" charset="-122"/>
                <a:cs typeface="Noto Sans TC" pitchFamily="34" charset="-120"/>
              </a:rPr>
              <a:t> and begin </a:t>
            </a:r>
            <a:pPr algn="l" indent="0" marL="0">
              <a:lnSpc>
                <a:spcPts val="1400"/>
              </a:lnSpc>
              <a:buNone/>
            </a:pPr>
            <a:r>
              <a:rPr lang="en-US" sz="850" b="1" dirty="0">
                <a:solidFill>
                  <a:srgbClr val="E0D6DE"/>
                </a:solidFill>
                <a:latin typeface="Noto Sans TC" pitchFamily="34" charset="0"/>
                <a:ea typeface="Noto Sans TC" pitchFamily="34" charset="-122"/>
                <a:cs typeface="Noto Sans TC" pitchFamily="34" charset="-120"/>
              </a:rPr>
              <a:t>living with purpose</a:t>
            </a:r>
            <a:pPr algn="l" indent="0" marL="0">
              <a:lnSpc>
                <a:spcPts val="1400"/>
              </a:lnSpc>
              <a:buNone/>
            </a:pPr>
            <a:r>
              <a:rPr lang="en-US" sz="850" dirty="0">
                <a:solidFill>
                  <a:srgbClr val="E0D6DE"/>
                </a:solidFill>
                <a:latin typeface="Noto Sans TC" pitchFamily="34" charset="0"/>
                <a:ea typeface="Noto Sans TC" pitchFamily="34" charset="-122"/>
                <a:cs typeface="Noto Sans TC" pitchFamily="34" charset="-120"/>
              </a:rPr>
              <a:t>.</a:t>
            </a:r>
            <a:endParaRPr lang="en-US" sz="850" dirty="0"/>
          </a:p>
        </p:txBody>
      </p:sp>
      <p:sp>
        <p:nvSpPr>
          <p:cNvPr id="11" name="Text 9"/>
          <p:cNvSpPr/>
          <p:nvPr/>
        </p:nvSpPr>
        <p:spPr>
          <a:xfrm>
            <a:off x="396835" y="3458408"/>
            <a:ext cx="6499622" cy="212646"/>
          </a:xfrm>
          <a:prstGeom prst="rect">
            <a:avLst/>
          </a:prstGeom>
          <a:noFill/>
          <a:ln/>
        </p:spPr>
        <p:txBody>
          <a:bodyPr wrap="none" lIns="0" tIns="0" rIns="0" bIns="0" rtlCol="0" anchor="t"/>
          <a:lstStyle/>
          <a:p>
            <a:pPr algn="l" indent="0" marL="0">
              <a:lnSpc>
                <a:spcPts val="1650"/>
              </a:lnSpc>
              <a:buNone/>
            </a:pPr>
            <a:r>
              <a:rPr lang="en-US" sz="1300" dirty="0">
                <a:solidFill>
                  <a:srgbClr val="000000"/>
                </a:solidFill>
                <a:latin typeface="Sora Medium" pitchFamily="34" charset="0"/>
                <a:ea typeface="Sora Medium" pitchFamily="34" charset="-122"/>
                <a:cs typeface="Sora Medium" pitchFamily="34" charset="-120"/>
              </a:rPr>
              <a:t>🔍</a:t>
            </a:r>
            <a:pPr algn="l" indent="0" marL="0">
              <a:lnSpc>
                <a:spcPts val="1650"/>
              </a:lnSpc>
              <a:buNone/>
            </a:pPr>
            <a:r>
              <a:rPr lang="en-US" sz="1300" dirty="0">
                <a:solidFill>
                  <a:srgbClr val="97B8FF"/>
                </a:solidFill>
                <a:latin typeface="Sora Medium" pitchFamily="34" charset="0"/>
                <a:ea typeface="Sora Medium" pitchFamily="34" charset="-122"/>
                <a:cs typeface="Sora Medium" pitchFamily="34" charset="-120"/>
              </a:rPr>
              <a:t> Common Signs That Trauma May Be Underlying Post-Success Emptiness</a:t>
            </a:r>
            <a:endParaRPr lang="en-US" sz="1300" dirty="0"/>
          </a:p>
        </p:txBody>
      </p:sp>
      <p:sp>
        <p:nvSpPr>
          <p:cNvPr id="12" name="Text 10"/>
          <p:cNvSpPr/>
          <p:nvPr/>
        </p:nvSpPr>
        <p:spPr>
          <a:xfrm>
            <a:off x="396835" y="3841075"/>
            <a:ext cx="13836729" cy="181451"/>
          </a:xfrm>
          <a:prstGeom prst="rect">
            <a:avLst/>
          </a:prstGeom>
          <a:noFill/>
          <a:ln/>
        </p:spPr>
        <p:txBody>
          <a:bodyPr wrap="none" lIns="0" tIns="0" rIns="0" bIns="0" rtlCol="0" anchor="t"/>
          <a:lstStyle/>
          <a:p>
            <a:pPr algn="l" marL="342900" indent="-342900">
              <a:lnSpc>
                <a:spcPts val="1400"/>
              </a:lnSpc>
              <a:buSzPct val="100000"/>
              <a:buChar char="•"/>
            </a:pPr>
            <a:r>
              <a:rPr lang="en-US" sz="850" dirty="0">
                <a:solidFill>
                  <a:srgbClr val="E0D6DE"/>
                </a:solidFill>
                <a:latin typeface="Noto Sans TC" pitchFamily="34" charset="0"/>
                <a:ea typeface="Noto Sans TC" pitchFamily="34" charset="-122"/>
                <a:cs typeface="Noto Sans TC" pitchFamily="34" charset="-120"/>
              </a:rPr>
              <a:t>A persistent inner critic that downplays achievements</a:t>
            </a:r>
            <a:endParaRPr lang="en-US" sz="850" dirty="0"/>
          </a:p>
        </p:txBody>
      </p:sp>
      <p:sp>
        <p:nvSpPr>
          <p:cNvPr id="13" name="Text 11"/>
          <p:cNvSpPr/>
          <p:nvPr/>
        </p:nvSpPr>
        <p:spPr>
          <a:xfrm>
            <a:off x="396835" y="4062174"/>
            <a:ext cx="13836729" cy="181451"/>
          </a:xfrm>
          <a:prstGeom prst="rect">
            <a:avLst/>
          </a:prstGeom>
          <a:noFill/>
          <a:ln/>
        </p:spPr>
        <p:txBody>
          <a:bodyPr wrap="none" lIns="0" tIns="0" rIns="0" bIns="0" rtlCol="0" anchor="t"/>
          <a:lstStyle/>
          <a:p>
            <a:pPr algn="l" marL="342900" indent="-342900">
              <a:lnSpc>
                <a:spcPts val="1400"/>
              </a:lnSpc>
              <a:buSzPct val="100000"/>
              <a:buChar char="•"/>
            </a:pPr>
            <a:r>
              <a:rPr lang="en-US" sz="850" dirty="0">
                <a:solidFill>
                  <a:srgbClr val="E0D6DE"/>
                </a:solidFill>
                <a:latin typeface="Noto Sans TC" pitchFamily="34" charset="0"/>
                <a:ea typeface="Noto Sans TC" pitchFamily="34" charset="-122"/>
                <a:cs typeface="Noto Sans TC" pitchFamily="34" charset="-120"/>
              </a:rPr>
              <a:t>Inability to feel joy or pride, even after major milestones</a:t>
            </a:r>
            <a:endParaRPr lang="en-US" sz="850" dirty="0"/>
          </a:p>
        </p:txBody>
      </p:sp>
      <p:sp>
        <p:nvSpPr>
          <p:cNvPr id="14" name="Text 12"/>
          <p:cNvSpPr/>
          <p:nvPr/>
        </p:nvSpPr>
        <p:spPr>
          <a:xfrm>
            <a:off x="396835" y="4283273"/>
            <a:ext cx="13836729" cy="181451"/>
          </a:xfrm>
          <a:prstGeom prst="rect">
            <a:avLst/>
          </a:prstGeom>
          <a:noFill/>
          <a:ln/>
        </p:spPr>
        <p:txBody>
          <a:bodyPr wrap="none" lIns="0" tIns="0" rIns="0" bIns="0" rtlCol="0" anchor="t"/>
          <a:lstStyle/>
          <a:p>
            <a:pPr algn="l" marL="342900" indent="-342900">
              <a:lnSpc>
                <a:spcPts val="1400"/>
              </a:lnSpc>
              <a:buSzPct val="100000"/>
              <a:buChar char="•"/>
            </a:pPr>
            <a:r>
              <a:rPr lang="en-US" sz="850" dirty="0">
                <a:solidFill>
                  <a:srgbClr val="E0D6DE"/>
                </a:solidFill>
                <a:latin typeface="Noto Sans TC" pitchFamily="34" charset="0"/>
                <a:ea typeface="Noto Sans TC" pitchFamily="34" charset="-122"/>
                <a:cs typeface="Noto Sans TC" pitchFamily="34" charset="-120"/>
              </a:rPr>
              <a:t>Fear of stillness or rest, as if slowing down feels dangerous</a:t>
            </a:r>
            <a:endParaRPr lang="en-US" sz="850" dirty="0"/>
          </a:p>
        </p:txBody>
      </p:sp>
      <p:sp>
        <p:nvSpPr>
          <p:cNvPr id="15" name="Text 13"/>
          <p:cNvSpPr/>
          <p:nvPr/>
        </p:nvSpPr>
        <p:spPr>
          <a:xfrm>
            <a:off x="396835" y="4504373"/>
            <a:ext cx="13836729" cy="181451"/>
          </a:xfrm>
          <a:prstGeom prst="rect">
            <a:avLst/>
          </a:prstGeom>
          <a:noFill/>
          <a:ln/>
        </p:spPr>
        <p:txBody>
          <a:bodyPr wrap="none" lIns="0" tIns="0" rIns="0" bIns="0" rtlCol="0" anchor="t"/>
          <a:lstStyle/>
          <a:p>
            <a:pPr algn="l" marL="342900" indent="-342900">
              <a:lnSpc>
                <a:spcPts val="1400"/>
              </a:lnSpc>
              <a:buSzPct val="100000"/>
              <a:buChar char="•"/>
            </a:pPr>
            <a:r>
              <a:rPr lang="en-US" sz="850" dirty="0">
                <a:solidFill>
                  <a:srgbClr val="E0D6DE"/>
                </a:solidFill>
                <a:latin typeface="Noto Sans TC" pitchFamily="34" charset="0"/>
                <a:ea typeface="Noto Sans TC" pitchFamily="34" charset="-122"/>
                <a:cs typeface="Noto Sans TC" pitchFamily="34" charset="-120"/>
              </a:rPr>
              <a:t>Chronic perfectionism or emotional numbness</a:t>
            </a:r>
            <a:endParaRPr lang="en-US" sz="850" dirty="0"/>
          </a:p>
        </p:txBody>
      </p:sp>
      <p:sp>
        <p:nvSpPr>
          <p:cNvPr id="16" name="Text 14"/>
          <p:cNvSpPr/>
          <p:nvPr/>
        </p:nvSpPr>
        <p:spPr>
          <a:xfrm>
            <a:off x="396835" y="4725472"/>
            <a:ext cx="13836729" cy="181451"/>
          </a:xfrm>
          <a:prstGeom prst="rect">
            <a:avLst/>
          </a:prstGeom>
          <a:noFill/>
          <a:ln/>
        </p:spPr>
        <p:txBody>
          <a:bodyPr wrap="none" lIns="0" tIns="0" rIns="0" bIns="0" rtlCol="0" anchor="t"/>
          <a:lstStyle/>
          <a:p>
            <a:pPr algn="l" marL="342900" indent="-342900">
              <a:lnSpc>
                <a:spcPts val="1400"/>
              </a:lnSpc>
              <a:buSzPct val="100000"/>
              <a:buChar char="•"/>
            </a:pPr>
            <a:r>
              <a:rPr lang="en-US" sz="850" dirty="0">
                <a:solidFill>
                  <a:srgbClr val="E0D6DE"/>
                </a:solidFill>
                <a:latin typeface="Noto Sans TC" pitchFamily="34" charset="0"/>
                <a:ea typeface="Noto Sans TC" pitchFamily="34" charset="-122"/>
                <a:cs typeface="Noto Sans TC" pitchFamily="34" charset="-120"/>
              </a:rPr>
              <a:t>A deep sense of “not enough,” regardless of success</a:t>
            </a:r>
            <a:endParaRPr lang="en-US" sz="850" dirty="0"/>
          </a:p>
        </p:txBody>
      </p:sp>
      <p:sp>
        <p:nvSpPr>
          <p:cNvPr id="17" name="Text 15"/>
          <p:cNvSpPr/>
          <p:nvPr/>
        </p:nvSpPr>
        <p:spPr>
          <a:xfrm>
            <a:off x="396835" y="5076944"/>
            <a:ext cx="5143976" cy="212646"/>
          </a:xfrm>
          <a:prstGeom prst="rect">
            <a:avLst/>
          </a:prstGeom>
          <a:noFill/>
          <a:ln/>
        </p:spPr>
        <p:txBody>
          <a:bodyPr wrap="none" lIns="0" tIns="0" rIns="0" bIns="0" rtlCol="0" anchor="t"/>
          <a:lstStyle/>
          <a:p>
            <a:pPr algn="l" indent="0" marL="0">
              <a:lnSpc>
                <a:spcPts val="1650"/>
              </a:lnSpc>
              <a:buNone/>
            </a:pPr>
            <a:r>
              <a:rPr lang="en-US" sz="1300" dirty="0">
                <a:solidFill>
                  <a:srgbClr val="000000"/>
                </a:solidFill>
                <a:latin typeface="Sora Medium" pitchFamily="34" charset="0"/>
                <a:ea typeface="Sora Medium" pitchFamily="34" charset="-122"/>
                <a:cs typeface="Sora Medium" pitchFamily="34" charset="-120"/>
              </a:rPr>
              <a:t>🛠️</a:t>
            </a:r>
            <a:pPr algn="l" indent="0" marL="0">
              <a:lnSpc>
                <a:spcPts val="1650"/>
              </a:lnSpc>
              <a:buNone/>
            </a:pPr>
            <a:r>
              <a:rPr lang="en-US" sz="1300" dirty="0">
                <a:solidFill>
                  <a:srgbClr val="97B8FF"/>
                </a:solidFill>
                <a:latin typeface="Sora Medium" pitchFamily="34" charset="0"/>
                <a:ea typeface="Sora Medium" pitchFamily="34" charset="-122"/>
                <a:cs typeface="Sora Medium" pitchFamily="34" charset="-120"/>
              </a:rPr>
              <a:t> Therapeutic Interventions for Trauma-Rooted Emptiness</a:t>
            </a:r>
            <a:endParaRPr lang="en-US" sz="1300" dirty="0"/>
          </a:p>
        </p:txBody>
      </p:sp>
      <p:sp>
        <p:nvSpPr>
          <p:cNvPr id="18" name="Text 16"/>
          <p:cNvSpPr/>
          <p:nvPr/>
        </p:nvSpPr>
        <p:spPr>
          <a:xfrm>
            <a:off x="396835" y="5459611"/>
            <a:ext cx="13836729" cy="362903"/>
          </a:xfrm>
          <a:prstGeom prst="rect">
            <a:avLst/>
          </a:prstGeom>
          <a:noFill/>
          <a:ln/>
        </p:spPr>
        <p:txBody>
          <a:bodyPr wrap="square" lIns="0" tIns="0" rIns="0" bIns="0" rtlCol="0" anchor="t"/>
          <a:lstStyle/>
          <a:p>
            <a:pPr algn="l" marL="342900" indent="-342900">
              <a:lnSpc>
                <a:spcPts val="1400"/>
              </a:lnSpc>
              <a:buSzPct val="100000"/>
              <a:buFont typeface="+mj-lt"/>
              <a:buAutoNum type="arabicPeriod" startAt="1"/>
            </a:pPr>
            <a:r>
              <a:rPr lang="en-US" sz="850" b="1" dirty="0">
                <a:solidFill>
                  <a:srgbClr val="E0D6DE"/>
                </a:solidFill>
                <a:latin typeface="Noto Sans TC" pitchFamily="34" charset="0"/>
                <a:ea typeface="Noto Sans TC" pitchFamily="34" charset="-122"/>
                <a:cs typeface="Noto Sans TC" pitchFamily="34" charset="-120"/>
              </a:rPr>
              <a:t>Eye Movement Desensitisation and Reprocessing (EMDR)</a:t>
            </a:r>
            <a:pPr algn="l" indent="0" marL="0">
              <a:lnSpc>
                <a:spcPts val="1400"/>
              </a:lnSpc>
              <a:buNone/>
            </a:pPr>
            <a:r>
              <a:rPr lang="en-US" sz="850" dirty="0">
                <a:solidFill>
                  <a:srgbClr val="E0D6DE"/>
                </a:solidFill>
                <a:latin typeface="Noto Sans TC" pitchFamily="34" charset="0"/>
                <a:ea typeface="Noto Sans TC" pitchFamily="34" charset="-122"/>
                <a:cs typeface="Noto Sans TC" pitchFamily="34" charset="-120"/>
              </a:rPr>
              <a:t>
</a:t>
            </a:r>
            <a:pPr algn="l" indent="0" marL="0">
              <a:lnSpc>
                <a:spcPts val="1400"/>
              </a:lnSpc>
              <a:buNone/>
            </a:pPr>
            <a:r>
              <a:rPr lang="en-US" sz="850" dirty="0">
                <a:solidFill>
                  <a:srgbClr val="E0D6DE"/>
                </a:solidFill>
                <a:latin typeface="Noto Sans TC" pitchFamily="34" charset="0"/>
                <a:ea typeface="Noto Sans TC" pitchFamily="34" charset="-122"/>
                <a:cs typeface="Noto Sans TC" pitchFamily="34" charset="-120"/>
              </a:rPr>
              <a:t>Helps uncover and reprocess any potential early trauma driving perfectionism, achievement-based self-worth, or emotional avoidance.</a:t>
            </a:r>
            <a:endParaRPr lang="en-US" sz="850" dirty="0"/>
          </a:p>
        </p:txBody>
      </p:sp>
      <p:sp>
        <p:nvSpPr>
          <p:cNvPr id="19" name="Text 17"/>
          <p:cNvSpPr/>
          <p:nvPr/>
        </p:nvSpPr>
        <p:spPr>
          <a:xfrm>
            <a:off x="396835" y="5862161"/>
            <a:ext cx="13836729" cy="362903"/>
          </a:xfrm>
          <a:prstGeom prst="rect">
            <a:avLst/>
          </a:prstGeom>
          <a:noFill/>
          <a:ln/>
        </p:spPr>
        <p:txBody>
          <a:bodyPr wrap="square" lIns="0" tIns="0" rIns="0" bIns="0" rtlCol="0" anchor="t"/>
          <a:lstStyle/>
          <a:p>
            <a:pPr algn="l" marL="342900" indent="-342900">
              <a:lnSpc>
                <a:spcPts val="1400"/>
              </a:lnSpc>
              <a:buSzPct val="100000"/>
              <a:buFont typeface="+mj-lt"/>
              <a:buAutoNum type="arabicPeriod" startAt="2"/>
            </a:pPr>
            <a:r>
              <a:rPr lang="en-US" sz="850" b="1" dirty="0">
                <a:solidFill>
                  <a:srgbClr val="E0D6DE"/>
                </a:solidFill>
                <a:latin typeface="Noto Sans TC" pitchFamily="34" charset="0"/>
                <a:ea typeface="Noto Sans TC" pitchFamily="34" charset="-122"/>
                <a:cs typeface="Noto Sans TC" pitchFamily="34" charset="-120"/>
              </a:rPr>
              <a:t>Existential Therapy + Trauma-Informed Exploration</a:t>
            </a:r>
            <a:pPr algn="l" indent="0" marL="0">
              <a:lnSpc>
                <a:spcPts val="1400"/>
              </a:lnSpc>
              <a:buNone/>
            </a:pPr>
            <a:r>
              <a:rPr lang="en-US" sz="850" dirty="0">
                <a:solidFill>
                  <a:srgbClr val="E0D6DE"/>
                </a:solidFill>
                <a:latin typeface="Noto Sans TC" pitchFamily="34" charset="0"/>
                <a:ea typeface="Noto Sans TC" pitchFamily="34" charset="-122"/>
                <a:cs typeface="Noto Sans TC" pitchFamily="34" charset="-120"/>
              </a:rPr>
              <a:t>
</a:t>
            </a:r>
            <a:pPr algn="l" indent="0" marL="0">
              <a:lnSpc>
                <a:spcPts val="1400"/>
              </a:lnSpc>
              <a:buNone/>
            </a:pPr>
            <a:r>
              <a:rPr lang="en-US" sz="850" dirty="0">
                <a:solidFill>
                  <a:srgbClr val="E0D6DE"/>
                </a:solidFill>
                <a:latin typeface="Noto Sans TC" pitchFamily="34" charset="0"/>
                <a:ea typeface="Noto Sans TC" pitchFamily="34" charset="-122"/>
                <a:cs typeface="Noto Sans TC" pitchFamily="34" charset="-120"/>
              </a:rPr>
              <a:t>Supports clients in facing themes of mortality, isolation, freedom, and meaninglessness — often intensified by early unresolved pain.</a:t>
            </a:r>
            <a:endParaRPr lang="en-US" sz="850" dirty="0"/>
          </a:p>
        </p:txBody>
      </p:sp>
      <p:sp>
        <p:nvSpPr>
          <p:cNvPr id="20" name="Text 18"/>
          <p:cNvSpPr/>
          <p:nvPr/>
        </p:nvSpPr>
        <p:spPr>
          <a:xfrm>
            <a:off x="396835" y="6264712"/>
            <a:ext cx="13836729" cy="362903"/>
          </a:xfrm>
          <a:prstGeom prst="rect">
            <a:avLst/>
          </a:prstGeom>
          <a:noFill/>
          <a:ln/>
        </p:spPr>
        <p:txBody>
          <a:bodyPr wrap="square" lIns="0" tIns="0" rIns="0" bIns="0" rtlCol="0" anchor="t"/>
          <a:lstStyle/>
          <a:p>
            <a:pPr algn="l" marL="342900" indent="-342900">
              <a:lnSpc>
                <a:spcPts val="1400"/>
              </a:lnSpc>
              <a:buSzPct val="100000"/>
              <a:buFont typeface="+mj-lt"/>
              <a:buAutoNum type="arabicPeriod" startAt="3"/>
            </a:pPr>
            <a:r>
              <a:rPr lang="en-US" sz="850" b="1" dirty="0">
                <a:solidFill>
                  <a:srgbClr val="E0D6DE"/>
                </a:solidFill>
                <a:latin typeface="Noto Sans TC" pitchFamily="34" charset="0"/>
                <a:ea typeface="Noto Sans TC" pitchFamily="34" charset="-122"/>
                <a:cs typeface="Noto Sans TC" pitchFamily="34" charset="-120"/>
              </a:rPr>
              <a:t>Parts Work </a:t>
            </a:r>
            <a:pPr algn="l" indent="0" marL="0">
              <a:lnSpc>
                <a:spcPts val="1400"/>
              </a:lnSpc>
              <a:buNone/>
            </a:pPr>
            <a:r>
              <a:rPr lang="en-US" sz="850" dirty="0">
                <a:solidFill>
                  <a:srgbClr val="E0D6DE"/>
                </a:solidFill>
                <a:latin typeface="Noto Sans TC" pitchFamily="34" charset="0"/>
                <a:ea typeface="Noto Sans TC" pitchFamily="34" charset="-122"/>
                <a:cs typeface="Noto Sans TC" pitchFamily="34" charset="-120"/>
              </a:rPr>
              <a:t>
</a:t>
            </a:r>
            <a:pPr algn="l" indent="0" marL="0">
              <a:lnSpc>
                <a:spcPts val="1400"/>
              </a:lnSpc>
              <a:buNone/>
            </a:pPr>
            <a:r>
              <a:rPr lang="en-US" sz="850" dirty="0">
                <a:solidFill>
                  <a:srgbClr val="E0D6DE"/>
                </a:solidFill>
                <a:latin typeface="Noto Sans TC" pitchFamily="34" charset="0"/>
                <a:ea typeface="Noto Sans TC" pitchFamily="34" charset="-122"/>
                <a:cs typeface="Noto Sans TC" pitchFamily="34" charset="-120"/>
              </a:rPr>
              <a:t>Helps identify and integrate “inner parts” — like the performer, the critic, or the wounded child — so the self can lead with compassion and clarity.</a:t>
            </a:r>
            <a:endParaRPr lang="en-US" sz="850" dirty="0"/>
          </a:p>
        </p:txBody>
      </p:sp>
      <p:sp>
        <p:nvSpPr>
          <p:cNvPr id="21" name="Text 19"/>
          <p:cNvSpPr/>
          <p:nvPr/>
        </p:nvSpPr>
        <p:spPr>
          <a:xfrm>
            <a:off x="396835" y="6667262"/>
            <a:ext cx="13836729" cy="181451"/>
          </a:xfrm>
          <a:prstGeom prst="rect">
            <a:avLst/>
          </a:prstGeom>
          <a:noFill/>
          <a:ln/>
        </p:spPr>
        <p:txBody>
          <a:bodyPr wrap="none" lIns="0" tIns="0" rIns="0" bIns="0" rtlCol="0" anchor="t"/>
          <a:lstStyle/>
          <a:p>
            <a:pPr algn="l" marL="342900" indent="-342900">
              <a:lnSpc>
                <a:spcPts val="1400"/>
              </a:lnSpc>
              <a:buSzPct val="100000"/>
              <a:buFont typeface="+mj-lt"/>
              <a:buAutoNum type="arabicPeriod" startAt="4"/>
            </a:pPr>
            <a:r>
              <a:rPr lang="en-US" sz="850" dirty="0">
                <a:solidFill>
                  <a:srgbClr val="E0D6DE"/>
                </a:solidFill>
                <a:latin typeface="Noto Sans TC" pitchFamily="34" charset="0"/>
                <a:ea typeface="Noto Sans TC" pitchFamily="34" charset="-122"/>
                <a:cs typeface="Noto Sans TC" pitchFamily="34" charset="-120"/>
              </a:rPr>
              <a:t>Schema Therapy: Helps identify, understand and heal deeply ingrained maladaptive patterns (or “schemas”) formed in childhood, as well as how they  shape their emotions, behaviours, and relationships in adulthood.</a:t>
            </a:r>
            <a:endParaRPr lang="en-US" sz="850" dirty="0"/>
          </a:p>
        </p:txBody>
      </p:sp>
      <p:sp>
        <p:nvSpPr>
          <p:cNvPr id="22" name="Text 20"/>
          <p:cNvSpPr/>
          <p:nvPr/>
        </p:nvSpPr>
        <p:spPr>
          <a:xfrm>
            <a:off x="396835" y="6976229"/>
            <a:ext cx="13836729" cy="362903"/>
          </a:xfrm>
          <a:prstGeom prst="rect">
            <a:avLst/>
          </a:prstGeom>
          <a:noFill/>
          <a:ln/>
        </p:spPr>
        <p:txBody>
          <a:bodyPr wrap="square" lIns="0" tIns="0" rIns="0" bIns="0" rtlCol="0" anchor="t"/>
          <a:lstStyle/>
          <a:p>
            <a:pPr algn="l" indent="0" marL="0">
              <a:lnSpc>
                <a:spcPts val="1400"/>
              </a:lnSpc>
              <a:buNone/>
            </a:pPr>
            <a:r>
              <a:rPr lang="en-US" sz="850" dirty="0">
                <a:solidFill>
                  <a:srgbClr val="E0D6DE"/>
                </a:solidFill>
                <a:latin typeface="Noto Sans TC" pitchFamily="34" charset="0"/>
                <a:ea typeface="Noto Sans TC" pitchFamily="34" charset="-122"/>
                <a:cs typeface="Noto Sans TC" pitchFamily="34" charset="-120"/>
              </a:rPr>
              <a:t>5.</a:t>
            </a:r>
            <a:pPr algn="l" indent="0" marL="0">
              <a:lnSpc>
                <a:spcPts val="1400"/>
              </a:lnSpc>
              <a:buNone/>
            </a:pPr>
            <a:r>
              <a:rPr lang="en-US" sz="850" b="1" dirty="0">
                <a:solidFill>
                  <a:srgbClr val="E0D6DE"/>
                </a:solidFill>
                <a:latin typeface="Noto Sans TC" pitchFamily="34" charset="0"/>
                <a:ea typeface="Noto Sans TC" pitchFamily="34" charset="-122"/>
                <a:cs typeface="Noto Sans TC" pitchFamily="34" charset="-120"/>
              </a:rPr>
              <a:t>Compassion-Focused Therapy (CFT)</a:t>
            </a:r>
            <a:pPr algn="l" indent="0" marL="0">
              <a:lnSpc>
                <a:spcPts val="1400"/>
              </a:lnSpc>
              <a:buNone/>
            </a:pPr>
            <a:r>
              <a:rPr lang="en-US" sz="850" dirty="0">
                <a:solidFill>
                  <a:srgbClr val="E0D6DE"/>
                </a:solidFill>
                <a:latin typeface="Noto Sans TC" pitchFamily="34" charset="0"/>
                <a:ea typeface="Noto Sans TC" pitchFamily="34" charset="-122"/>
                <a:cs typeface="Noto Sans TC" pitchFamily="34" charset="-120"/>
              </a:rPr>
              <a:t>
</a:t>
            </a:r>
            <a:pPr algn="l" indent="0" marL="0">
              <a:lnSpc>
                <a:spcPts val="1400"/>
              </a:lnSpc>
              <a:buNone/>
            </a:pPr>
            <a:r>
              <a:rPr lang="en-US" sz="850" dirty="0">
                <a:solidFill>
                  <a:srgbClr val="E0D6DE"/>
                </a:solidFill>
                <a:latin typeface="Noto Sans TC" pitchFamily="34" charset="0"/>
                <a:ea typeface="Noto Sans TC" pitchFamily="34" charset="-122"/>
                <a:cs typeface="Noto Sans TC" pitchFamily="34" charset="-120"/>
              </a:rPr>
              <a:t>Builds the capacity to soothe shame, self-judgment, and fear-based motivation with care, safety, and inner validation.</a:t>
            </a:r>
            <a:endParaRPr lang="en-US" sz="850" dirty="0"/>
          </a:p>
        </p:txBody>
      </p:sp>
      <p:sp>
        <p:nvSpPr>
          <p:cNvPr id="23" name="Text 21"/>
          <p:cNvSpPr/>
          <p:nvPr/>
        </p:nvSpPr>
        <p:spPr>
          <a:xfrm>
            <a:off x="396835" y="7466648"/>
            <a:ext cx="13836729" cy="362903"/>
          </a:xfrm>
          <a:prstGeom prst="rect">
            <a:avLst/>
          </a:prstGeom>
          <a:noFill/>
          <a:ln/>
        </p:spPr>
        <p:txBody>
          <a:bodyPr wrap="square" lIns="0" tIns="0" rIns="0" bIns="0" rtlCol="0" anchor="t"/>
          <a:lstStyle/>
          <a:p>
            <a:pPr algn="l" indent="0" marL="0">
              <a:lnSpc>
                <a:spcPts val="1400"/>
              </a:lnSpc>
              <a:buNone/>
            </a:pPr>
            <a:r>
              <a:rPr lang="en-US" sz="850" dirty="0">
                <a:solidFill>
                  <a:srgbClr val="E0D6DE"/>
                </a:solidFill>
                <a:latin typeface="Noto Sans TC" pitchFamily="34" charset="0"/>
                <a:ea typeface="Noto Sans TC" pitchFamily="34" charset="-122"/>
                <a:cs typeface="Noto Sans TC" pitchFamily="34" charset="-120"/>
              </a:rPr>
              <a:t>6. </a:t>
            </a:r>
            <a:pPr algn="l" indent="0" marL="0">
              <a:lnSpc>
                <a:spcPts val="1400"/>
              </a:lnSpc>
              <a:buNone/>
            </a:pPr>
            <a:r>
              <a:rPr lang="en-US" sz="850" b="1" dirty="0">
                <a:solidFill>
                  <a:srgbClr val="E0D6DE"/>
                </a:solidFill>
                <a:latin typeface="Noto Sans TC" pitchFamily="34" charset="0"/>
                <a:ea typeface="Noto Sans TC" pitchFamily="34" charset="-122"/>
                <a:cs typeface="Noto Sans TC" pitchFamily="34" charset="-120"/>
              </a:rPr>
              <a:t>Somatic Approaches </a:t>
            </a:r>
            <a:pPr algn="l" indent="0" marL="0">
              <a:lnSpc>
                <a:spcPts val="1400"/>
              </a:lnSpc>
              <a:buNone/>
            </a:pPr>
            <a:r>
              <a:rPr lang="en-US" sz="850" dirty="0">
                <a:solidFill>
                  <a:srgbClr val="E0D6DE"/>
                </a:solidFill>
                <a:latin typeface="Noto Sans TC" pitchFamily="34" charset="0"/>
                <a:ea typeface="Noto Sans TC" pitchFamily="34" charset="-122"/>
                <a:cs typeface="Noto Sans TC" pitchFamily="34" charset="-120"/>
              </a:rPr>
              <a:t>
</a:t>
            </a:r>
            <a:pPr algn="l" indent="0" marL="0">
              <a:lnSpc>
                <a:spcPts val="1400"/>
              </a:lnSpc>
              <a:buNone/>
            </a:pPr>
            <a:r>
              <a:rPr lang="en-US" sz="850" dirty="0">
                <a:solidFill>
                  <a:srgbClr val="E0D6DE"/>
                </a:solidFill>
                <a:latin typeface="Noto Sans TC" pitchFamily="34" charset="0"/>
                <a:ea typeface="Noto Sans TC" pitchFamily="34" charset="-122"/>
                <a:cs typeface="Noto Sans TC" pitchFamily="34" charset="-120"/>
              </a:rPr>
              <a:t>Address trauma stored in the body, especially in high performers who often disconnect from emotion and live in “fight or flight” mode.</a:t>
            </a:r>
            <a:endParaRPr lang="en-US" sz="850" dirty="0"/>
          </a:p>
        </p:txBody>
      </p:sp>
      <p:sp>
        <p:nvSpPr>
          <p:cNvPr id="24" name="Text 22"/>
          <p:cNvSpPr/>
          <p:nvPr/>
        </p:nvSpPr>
        <p:spPr>
          <a:xfrm>
            <a:off x="396835" y="7999571"/>
            <a:ext cx="1701165" cy="212646"/>
          </a:xfrm>
          <a:prstGeom prst="rect">
            <a:avLst/>
          </a:prstGeom>
          <a:noFill/>
          <a:ln/>
        </p:spPr>
        <p:txBody>
          <a:bodyPr wrap="none" lIns="0" tIns="0" rIns="0" bIns="0" rtlCol="0" anchor="t"/>
          <a:lstStyle/>
          <a:p>
            <a:pPr algn="l" indent="0" marL="0">
              <a:lnSpc>
                <a:spcPts val="1650"/>
              </a:lnSpc>
              <a:buNone/>
            </a:pPr>
            <a:endParaRPr lang="en-US" sz="13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30314"/>
          </a:xfrm>
          <a:prstGeom prst="rect">
            <a:avLst/>
          </a:prstGeom>
        </p:spPr>
      </p:pic>
      <p:sp>
        <p:nvSpPr>
          <p:cNvPr id="3" name="Shape 0"/>
          <p:cNvSpPr/>
          <p:nvPr/>
        </p:nvSpPr>
        <p:spPr>
          <a:xfrm>
            <a:off x="0" y="0"/>
            <a:ext cx="14630400" cy="8230314"/>
          </a:xfrm>
          <a:prstGeom prst="rect">
            <a:avLst/>
          </a:prstGeom>
          <a:solidFill>
            <a:srgbClr val="07070C">
              <a:alpha val="80000"/>
            </a:srgbClr>
          </a:solidFill>
          <a:ln/>
        </p:spPr>
      </p:sp>
      <p:sp>
        <p:nvSpPr>
          <p:cNvPr id="4" name="Text 1"/>
          <p:cNvSpPr/>
          <p:nvPr/>
        </p:nvSpPr>
        <p:spPr>
          <a:xfrm>
            <a:off x="709851" y="557808"/>
            <a:ext cx="11284148" cy="633770"/>
          </a:xfrm>
          <a:prstGeom prst="rect">
            <a:avLst/>
          </a:prstGeom>
          <a:noFill/>
          <a:ln/>
        </p:spPr>
        <p:txBody>
          <a:bodyPr wrap="none" lIns="0" tIns="0" rIns="0" bIns="0" rtlCol="0" anchor="t"/>
          <a:lstStyle/>
          <a:p>
            <a:pPr algn="l" indent="0" marL="0">
              <a:lnSpc>
                <a:spcPts val="4950"/>
              </a:lnSpc>
              <a:buNone/>
            </a:pPr>
            <a:r>
              <a:rPr lang="en-US" sz="3950" dirty="0">
                <a:solidFill>
                  <a:srgbClr val="97B8FF"/>
                </a:solidFill>
                <a:latin typeface="Sora Medium" pitchFamily="34" charset="0"/>
                <a:ea typeface="Sora Medium" pitchFamily="34" charset="-122"/>
                <a:cs typeface="Sora Medium" pitchFamily="34" charset="-120"/>
              </a:rPr>
              <a:t>Therapeutic Approaches for High Achievers</a:t>
            </a:r>
            <a:endParaRPr lang="en-US" sz="3950" dirty="0"/>
          </a:p>
        </p:txBody>
      </p:sp>
      <p:sp>
        <p:nvSpPr>
          <p:cNvPr id="5" name="Shape 2"/>
          <p:cNvSpPr/>
          <p:nvPr/>
        </p:nvSpPr>
        <p:spPr>
          <a:xfrm>
            <a:off x="709851" y="1495782"/>
            <a:ext cx="13210699" cy="6176724"/>
          </a:xfrm>
          <a:prstGeom prst="roundRect">
            <a:avLst>
              <a:gd name="adj" fmla="val 493"/>
            </a:avLst>
          </a:prstGeom>
          <a:noFill/>
          <a:ln w="7620">
            <a:solidFill>
              <a:srgbClr val="FFFFFF">
                <a:alpha val="24000"/>
              </a:srgbClr>
            </a:solidFill>
            <a:prstDash val="solid"/>
          </a:ln>
        </p:spPr>
      </p:sp>
      <p:sp>
        <p:nvSpPr>
          <p:cNvPr id="6" name="Shape 3"/>
          <p:cNvSpPr/>
          <p:nvPr/>
        </p:nvSpPr>
        <p:spPr>
          <a:xfrm>
            <a:off x="717471" y="1503402"/>
            <a:ext cx="13195459" cy="583168"/>
          </a:xfrm>
          <a:prstGeom prst="rect">
            <a:avLst/>
          </a:prstGeom>
          <a:solidFill>
            <a:srgbClr val="FFFFFF">
              <a:alpha val="4000"/>
            </a:srgbClr>
          </a:solidFill>
          <a:ln/>
        </p:spPr>
      </p:sp>
      <p:sp>
        <p:nvSpPr>
          <p:cNvPr id="7" name="Text 4"/>
          <p:cNvSpPr/>
          <p:nvPr/>
        </p:nvSpPr>
        <p:spPr>
          <a:xfrm>
            <a:off x="920234" y="1632704"/>
            <a:ext cx="6188393" cy="324564"/>
          </a:xfrm>
          <a:prstGeom prst="rect">
            <a:avLst/>
          </a:prstGeom>
          <a:noFill/>
          <a:ln/>
        </p:spPr>
        <p:txBody>
          <a:bodyPr wrap="none" lIns="0" tIns="0" rIns="0" bIns="0" rtlCol="0" anchor="t"/>
          <a:lstStyle/>
          <a:p>
            <a:pPr algn="l" indent="0" marL="0">
              <a:lnSpc>
                <a:spcPts val="2550"/>
              </a:lnSpc>
              <a:buNone/>
            </a:pPr>
            <a:r>
              <a:rPr lang="en-US" sz="1550" dirty="0">
                <a:solidFill>
                  <a:srgbClr val="E0D6DE"/>
                </a:solidFill>
                <a:latin typeface="Noto Sans TC" pitchFamily="34" charset="0"/>
                <a:ea typeface="Noto Sans TC" pitchFamily="34" charset="-122"/>
                <a:cs typeface="Noto Sans TC" pitchFamily="34" charset="-120"/>
              </a:rPr>
              <a:t>Therapeutic Approach</a:t>
            </a:r>
            <a:endParaRPr lang="en-US" sz="1550" dirty="0"/>
          </a:p>
        </p:txBody>
      </p:sp>
      <p:sp>
        <p:nvSpPr>
          <p:cNvPr id="8" name="Text 5"/>
          <p:cNvSpPr/>
          <p:nvPr/>
        </p:nvSpPr>
        <p:spPr>
          <a:xfrm>
            <a:off x="7521773" y="1632704"/>
            <a:ext cx="6188393" cy="324564"/>
          </a:xfrm>
          <a:prstGeom prst="rect">
            <a:avLst/>
          </a:prstGeom>
          <a:noFill/>
          <a:ln/>
        </p:spPr>
        <p:txBody>
          <a:bodyPr wrap="none" lIns="0" tIns="0" rIns="0" bIns="0" rtlCol="0" anchor="t"/>
          <a:lstStyle/>
          <a:p>
            <a:pPr algn="l" indent="0" marL="0">
              <a:lnSpc>
                <a:spcPts val="2550"/>
              </a:lnSpc>
              <a:buNone/>
            </a:pPr>
            <a:r>
              <a:rPr lang="en-US" sz="1550" dirty="0">
                <a:solidFill>
                  <a:srgbClr val="E0D6DE"/>
                </a:solidFill>
                <a:latin typeface="Noto Sans TC" pitchFamily="34" charset="0"/>
                <a:ea typeface="Noto Sans TC" pitchFamily="34" charset="-122"/>
                <a:cs typeface="Noto Sans TC" pitchFamily="34" charset="-120"/>
              </a:rPr>
              <a:t>Key Benefit</a:t>
            </a:r>
            <a:endParaRPr lang="en-US" sz="1550" dirty="0"/>
          </a:p>
        </p:txBody>
      </p:sp>
      <p:sp>
        <p:nvSpPr>
          <p:cNvPr id="9" name="Shape 6"/>
          <p:cNvSpPr/>
          <p:nvPr/>
        </p:nvSpPr>
        <p:spPr>
          <a:xfrm>
            <a:off x="717471" y="2086570"/>
            <a:ext cx="13195459" cy="1232297"/>
          </a:xfrm>
          <a:prstGeom prst="rect">
            <a:avLst/>
          </a:prstGeom>
          <a:solidFill>
            <a:srgbClr val="000000">
              <a:alpha val="4000"/>
            </a:srgbClr>
          </a:solidFill>
          <a:ln/>
        </p:spPr>
      </p:sp>
      <p:sp>
        <p:nvSpPr>
          <p:cNvPr id="10" name="Text 7"/>
          <p:cNvSpPr/>
          <p:nvPr/>
        </p:nvSpPr>
        <p:spPr>
          <a:xfrm>
            <a:off x="920234" y="2215872"/>
            <a:ext cx="6188393" cy="324564"/>
          </a:xfrm>
          <a:prstGeom prst="rect">
            <a:avLst/>
          </a:prstGeom>
          <a:noFill/>
          <a:ln/>
        </p:spPr>
        <p:txBody>
          <a:bodyPr wrap="none" lIns="0" tIns="0" rIns="0" bIns="0" rtlCol="0" anchor="t"/>
          <a:lstStyle/>
          <a:p>
            <a:pPr algn="l" indent="0" marL="0">
              <a:lnSpc>
                <a:spcPts val="2550"/>
              </a:lnSpc>
              <a:buNone/>
            </a:pPr>
            <a:r>
              <a:rPr lang="en-US" sz="1550" dirty="0">
                <a:solidFill>
                  <a:srgbClr val="E0D6DE"/>
                </a:solidFill>
                <a:latin typeface="Noto Sans TC" pitchFamily="34" charset="0"/>
                <a:ea typeface="Noto Sans TC" pitchFamily="34" charset="-122"/>
                <a:cs typeface="Noto Sans TC" pitchFamily="34" charset="-120"/>
              </a:rPr>
              <a:t>Existential Therapy</a:t>
            </a:r>
            <a:endParaRPr lang="en-US" sz="1550" dirty="0"/>
          </a:p>
        </p:txBody>
      </p:sp>
      <p:sp>
        <p:nvSpPr>
          <p:cNvPr id="11" name="Text 8"/>
          <p:cNvSpPr/>
          <p:nvPr/>
        </p:nvSpPr>
        <p:spPr>
          <a:xfrm>
            <a:off x="7521773" y="2215872"/>
            <a:ext cx="6188393" cy="973693"/>
          </a:xfrm>
          <a:prstGeom prst="rect">
            <a:avLst/>
          </a:prstGeom>
          <a:noFill/>
          <a:ln/>
        </p:spPr>
        <p:txBody>
          <a:bodyPr wrap="square" lIns="0" tIns="0" rIns="0" bIns="0" rtlCol="0" anchor="t"/>
          <a:lstStyle/>
          <a:p>
            <a:pPr algn="l" indent="0" marL="0">
              <a:lnSpc>
                <a:spcPts val="2550"/>
              </a:lnSpc>
              <a:buNone/>
            </a:pPr>
            <a:r>
              <a:rPr lang="en-US" sz="1550" dirty="0">
                <a:solidFill>
                  <a:srgbClr val="E0D6DE"/>
                </a:solidFill>
                <a:latin typeface="Noto Sans TC" pitchFamily="34" charset="0"/>
                <a:ea typeface="Noto Sans TC" pitchFamily="34" charset="-122"/>
                <a:cs typeface="Noto Sans TC" pitchFamily="34" charset="-120"/>
              </a:rPr>
              <a:t>addressing emptiness and inner conflict, clarifying values and re-discovering purpose, meaning-making and reconstruction, reclaiming authenticity</a:t>
            </a:r>
            <a:endParaRPr lang="en-US" sz="1550" dirty="0"/>
          </a:p>
        </p:txBody>
      </p:sp>
      <p:sp>
        <p:nvSpPr>
          <p:cNvPr id="12" name="Shape 9"/>
          <p:cNvSpPr/>
          <p:nvPr/>
        </p:nvSpPr>
        <p:spPr>
          <a:xfrm>
            <a:off x="717471" y="3318867"/>
            <a:ext cx="13195459" cy="1556861"/>
          </a:xfrm>
          <a:prstGeom prst="rect">
            <a:avLst/>
          </a:prstGeom>
          <a:solidFill>
            <a:srgbClr val="FFFFFF">
              <a:alpha val="4000"/>
            </a:srgbClr>
          </a:solidFill>
          <a:ln/>
        </p:spPr>
      </p:sp>
      <p:sp>
        <p:nvSpPr>
          <p:cNvPr id="13" name="Text 10"/>
          <p:cNvSpPr/>
          <p:nvPr/>
        </p:nvSpPr>
        <p:spPr>
          <a:xfrm>
            <a:off x="920234" y="3448169"/>
            <a:ext cx="6188393" cy="324564"/>
          </a:xfrm>
          <a:prstGeom prst="rect">
            <a:avLst/>
          </a:prstGeom>
          <a:noFill/>
          <a:ln/>
        </p:spPr>
        <p:txBody>
          <a:bodyPr wrap="none" lIns="0" tIns="0" rIns="0" bIns="0" rtlCol="0" anchor="t"/>
          <a:lstStyle/>
          <a:p>
            <a:pPr algn="l" indent="0" marL="0">
              <a:lnSpc>
                <a:spcPts val="2550"/>
              </a:lnSpc>
              <a:buNone/>
            </a:pPr>
            <a:r>
              <a:rPr lang="en-US" sz="1550" dirty="0">
                <a:solidFill>
                  <a:srgbClr val="E0D6DE"/>
                </a:solidFill>
                <a:latin typeface="Noto Sans TC" pitchFamily="34" charset="0"/>
                <a:ea typeface="Noto Sans TC" pitchFamily="34" charset="-122"/>
                <a:cs typeface="Noto Sans TC" pitchFamily="34" charset="-120"/>
              </a:rPr>
              <a:t>Cognitive Behavioural Therapy</a:t>
            </a:r>
            <a:endParaRPr lang="en-US" sz="1550" dirty="0"/>
          </a:p>
        </p:txBody>
      </p:sp>
      <p:sp>
        <p:nvSpPr>
          <p:cNvPr id="14" name="Text 11"/>
          <p:cNvSpPr/>
          <p:nvPr/>
        </p:nvSpPr>
        <p:spPr>
          <a:xfrm>
            <a:off x="7521773" y="3448169"/>
            <a:ext cx="6188393" cy="1298258"/>
          </a:xfrm>
          <a:prstGeom prst="rect">
            <a:avLst/>
          </a:prstGeom>
          <a:noFill/>
          <a:ln/>
        </p:spPr>
        <p:txBody>
          <a:bodyPr wrap="square" lIns="0" tIns="0" rIns="0" bIns="0" rtlCol="0" anchor="t"/>
          <a:lstStyle/>
          <a:p>
            <a:pPr algn="l" indent="0" marL="0">
              <a:lnSpc>
                <a:spcPts val="2550"/>
              </a:lnSpc>
              <a:buNone/>
            </a:pPr>
            <a:r>
              <a:rPr lang="en-US" sz="1550" dirty="0">
                <a:solidFill>
                  <a:srgbClr val="E0D6DE"/>
                </a:solidFill>
                <a:latin typeface="Noto Sans TC" pitchFamily="34" charset="0"/>
                <a:ea typeface="Noto Sans TC" pitchFamily="34" charset="-122"/>
                <a:cs typeface="Noto Sans TC" pitchFamily="34" charset="-120"/>
              </a:rPr>
              <a:t>Identifying and challenging core beliefs, addressing cognitive distortions, aligning actions with internal values, building emotional awareness and regulation, creating more sustainable routines</a:t>
            </a:r>
            <a:endParaRPr lang="en-US" sz="1550" dirty="0"/>
          </a:p>
        </p:txBody>
      </p:sp>
      <p:sp>
        <p:nvSpPr>
          <p:cNvPr id="15" name="Shape 12"/>
          <p:cNvSpPr/>
          <p:nvPr/>
        </p:nvSpPr>
        <p:spPr>
          <a:xfrm>
            <a:off x="717471" y="4875728"/>
            <a:ext cx="13195459" cy="1232297"/>
          </a:xfrm>
          <a:prstGeom prst="rect">
            <a:avLst/>
          </a:prstGeom>
          <a:solidFill>
            <a:srgbClr val="000000">
              <a:alpha val="4000"/>
            </a:srgbClr>
          </a:solidFill>
          <a:ln/>
        </p:spPr>
      </p:sp>
      <p:sp>
        <p:nvSpPr>
          <p:cNvPr id="16" name="Text 13"/>
          <p:cNvSpPr/>
          <p:nvPr/>
        </p:nvSpPr>
        <p:spPr>
          <a:xfrm>
            <a:off x="920234" y="5005030"/>
            <a:ext cx="6188393" cy="324564"/>
          </a:xfrm>
          <a:prstGeom prst="rect">
            <a:avLst/>
          </a:prstGeom>
          <a:noFill/>
          <a:ln/>
        </p:spPr>
        <p:txBody>
          <a:bodyPr wrap="none" lIns="0" tIns="0" rIns="0" bIns="0" rtlCol="0" anchor="t"/>
          <a:lstStyle/>
          <a:p>
            <a:pPr algn="l" indent="0" marL="0">
              <a:lnSpc>
                <a:spcPts val="2550"/>
              </a:lnSpc>
              <a:buNone/>
            </a:pPr>
            <a:r>
              <a:rPr lang="en-US" sz="1550" dirty="0">
                <a:solidFill>
                  <a:srgbClr val="E0D6DE"/>
                </a:solidFill>
                <a:latin typeface="Noto Sans TC" pitchFamily="34" charset="0"/>
                <a:ea typeface="Noto Sans TC" pitchFamily="34" charset="-122"/>
                <a:cs typeface="Noto Sans TC" pitchFamily="34" charset="-120"/>
              </a:rPr>
              <a:t>Narrative Therapy</a:t>
            </a:r>
            <a:endParaRPr lang="en-US" sz="1550" dirty="0"/>
          </a:p>
        </p:txBody>
      </p:sp>
      <p:sp>
        <p:nvSpPr>
          <p:cNvPr id="17" name="Text 14"/>
          <p:cNvSpPr/>
          <p:nvPr/>
        </p:nvSpPr>
        <p:spPr>
          <a:xfrm>
            <a:off x="7521773" y="5005030"/>
            <a:ext cx="6188393" cy="973693"/>
          </a:xfrm>
          <a:prstGeom prst="rect">
            <a:avLst/>
          </a:prstGeom>
          <a:noFill/>
          <a:ln/>
        </p:spPr>
        <p:txBody>
          <a:bodyPr wrap="square" lIns="0" tIns="0" rIns="0" bIns="0" rtlCol="0" anchor="t"/>
          <a:lstStyle/>
          <a:p>
            <a:pPr algn="l" indent="0" marL="0">
              <a:lnSpc>
                <a:spcPts val="2550"/>
              </a:lnSpc>
              <a:buNone/>
            </a:pPr>
            <a:r>
              <a:rPr lang="en-US" sz="1550" dirty="0">
                <a:solidFill>
                  <a:srgbClr val="E0D6DE"/>
                </a:solidFill>
                <a:latin typeface="Noto Sans TC" pitchFamily="34" charset="0"/>
                <a:ea typeface="Noto Sans TC" pitchFamily="34" charset="-122"/>
                <a:cs typeface="Noto Sans TC" pitchFamily="34" charset="-120"/>
              </a:rPr>
              <a:t>externalising the problem, deconstructing dominant culture narratives,  empowering identity reconstruction, creating meaning through storytelling</a:t>
            </a:r>
            <a:endParaRPr lang="en-US" sz="1550" dirty="0"/>
          </a:p>
        </p:txBody>
      </p:sp>
      <p:sp>
        <p:nvSpPr>
          <p:cNvPr id="18" name="Shape 15"/>
          <p:cNvSpPr/>
          <p:nvPr/>
        </p:nvSpPr>
        <p:spPr>
          <a:xfrm>
            <a:off x="717471" y="6108025"/>
            <a:ext cx="13195459" cy="1556861"/>
          </a:xfrm>
          <a:prstGeom prst="rect">
            <a:avLst/>
          </a:prstGeom>
          <a:solidFill>
            <a:srgbClr val="FFFFFF">
              <a:alpha val="4000"/>
            </a:srgbClr>
          </a:solidFill>
          <a:ln/>
        </p:spPr>
      </p:sp>
      <p:sp>
        <p:nvSpPr>
          <p:cNvPr id="19" name="Text 16"/>
          <p:cNvSpPr/>
          <p:nvPr/>
        </p:nvSpPr>
        <p:spPr>
          <a:xfrm>
            <a:off x="920234" y="6237327"/>
            <a:ext cx="6188393" cy="973693"/>
          </a:xfrm>
          <a:prstGeom prst="rect">
            <a:avLst/>
          </a:prstGeom>
          <a:noFill/>
          <a:ln/>
        </p:spPr>
        <p:txBody>
          <a:bodyPr wrap="square" lIns="0" tIns="0" rIns="0" bIns="0" rtlCol="0" anchor="t"/>
          <a:lstStyle/>
          <a:p>
            <a:pPr algn="l" indent="0" marL="0">
              <a:lnSpc>
                <a:spcPts val="2550"/>
              </a:lnSpc>
              <a:buNone/>
            </a:pPr>
            <a:r>
              <a:rPr lang="en-US" sz="1550" dirty="0">
                <a:solidFill>
                  <a:srgbClr val="E0D6DE"/>
                </a:solidFill>
                <a:latin typeface="Noto Sans TC" pitchFamily="34" charset="0"/>
                <a:ea typeface="Noto Sans TC" pitchFamily="34" charset="-122"/>
                <a:cs typeface="Noto Sans TC" pitchFamily="34" charset="-120"/>
              </a:rPr>
              <a:t>Third-wave Cognitive Behavioural Therapies ( eg. Mindfulness-Based Cognitive Therapy, Acceptance and Commitment Therapy, Compassion-Focused CBT )</a:t>
            </a:r>
            <a:endParaRPr lang="en-US" sz="1550" dirty="0"/>
          </a:p>
        </p:txBody>
      </p:sp>
      <p:sp>
        <p:nvSpPr>
          <p:cNvPr id="20" name="Text 17"/>
          <p:cNvSpPr/>
          <p:nvPr/>
        </p:nvSpPr>
        <p:spPr>
          <a:xfrm>
            <a:off x="7521773" y="6237327"/>
            <a:ext cx="6188393" cy="1298258"/>
          </a:xfrm>
          <a:prstGeom prst="rect">
            <a:avLst/>
          </a:prstGeom>
          <a:noFill/>
          <a:ln/>
        </p:spPr>
        <p:txBody>
          <a:bodyPr wrap="square" lIns="0" tIns="0" rIns="0" bIns="0" rtlCol="0" anchor="t"/>
          <a:lstStyle/>
          <a:p>
            <a:pPr algn="l" indent="0" marL="0">
              <a:lnSpc>
                <a:spcPts val="2550"/>
              </a:lnSpc>
              <a:buNone/>
            </a:pPr>
            <a:r>
              <a:rPr lang="en-US" sz="1550" dirty="0">
                <a:solidFill>
                  <a:srgbClr val="E0D6DE"/>
                </a:solidFill>
                <a:latin typeface="Noto Sans TC" pitchFamily="34" charset="0"/>
                <a:ea typeface="Noto Sans TC" pitchFamily="34" charset="-122"/>
                <a:cs typeface="Noto Sans TC" pitchFamily="34" charset="-120"/>
              </a:rPr>
              <a:t>Interrupting the achievement trap, enhancing presence and enjoyment, developing self-compassion, increasing emotional awareness and Regulation, accepting difficult feelings while committing to action, creating space for inner meaning</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760571"/>
            <a:ext cx="11903750" cy="708779"/>
          </a:xfrm>
          <a:prstGeom prst="rect">
            <a:avLst/>
          </a:prstGeom>
          <a:noFill/>
          <a:ln/>
        </p:spPr>
        <p:txBody>
          <a:bodyPr wrap="none" lIns="0" tIns="0" rIns="0" bIns="0" rtlCol="0" anchor="t"/>
          <a:lstStyle/>
          <a:p>
            <a:pPr algn="l" indent="0" marL="0">
              <a:lnSpc>
                <a:spcPts val="5550"/>
              </a:lnSpc>
              <a:buNone/>
            </a:pPr>
            <a:r>
              <a:rPr lang="en-US" sz="4450" dirty="0">
                <a:solidFill>
                  <a:srgbClr val="97B8FF"/>
                </a:solidFill>
                <a:latin typeface="Sora Medium" pitchFamily="34" charset="0"/>
                <a:ea typeface="Sora Medium" pitchFamily="34" charset="-122"/>
                <a:cs typeface="Sora Medium" pitchFamily="34" charset="-120"/>
              </a:rPr>
              <a:t>Creating a Personal Definition of Success</a:t>
            </a:r>
            <a:endParaRPr lang="en-US" sz="4450" dirty="0"/>
          </a:p>
        </p:txBody>
      </p:sp>
      <p:sp>
        <p:nvSpPr>
          <p:cNvPr id="3" name="Text 1"/>
          <p:cNvSpPr/>
          <p:nvPr/>
        </p:nvSpPr>
        <p:spPr>
          <a:xfrm>
            <a:off x="1857256" y="2371011"/>
            <a:ext cx="2835235" cy="354330"/>
          </a:xfrm>
          <a:prstGeom prst="rect">
            <a:avLst/>
          </a:prstGeom>
          <a:noFill/>
          <a:ln/>
        </p:spPr>
        <p:txBody>
          <a:bodyPr wrap="none" lIns="0" tIns="0" rIns="0" bIns="0" rtlCol="0" anchor="t"/>
          <a:lstStyle/>
          <a:p>
            <a:pPr algn="r" indent="0" marL="0">
              <a:lnSpc>
                <a:spcPts val="2750"/>
              </a:lnSpc>
              <a:buNone/>
            </a:pPr>
            <a:r>
              <a:rPr lang="en-US" sz="2200" dirty="0">
                <a:solidFill>
                  <a:srgbClr val="E0D6DE"/>
                </a:solidFill>
                <a:latin typeface="Sora Medium" pitchFamily="34" charset="0"/>
                <a:ea typeface="Sora Medium" pitchFamily="34" charset="-122"/>
                <a:cs typeface="Sora Medium" pitchFamily="34" charset="-120"/>
              </a:rPr>
              <a:t>Self-Inquiry</a:t>
            </a:r>
            <a:endParaRPr lang="en-US" sz="2200" dirty="0"/>
          </a:p>
        </p:txBody>
      </p:sp>
      <p:sp>
        <p:nvSpPr>
          <p:cNvPr id="4" name="Text 2"/>
          <p:cNvSpPr/>
          <p:nvPr/>
        </p:nvSpPr>
        <p:spPr>
          <a:xfrm>
            <a:off x="793790" y="2861429"/>
            <a:ext cx="3898702" cy="725805"/>
          </a:xfrm>
          <a:prstGeom prst="rect">
            <a:avLst/>
          </a:prstGeom>
          <a:noFill/>
          <a:ln/>
        </p:spPr>
        <p:txBody>
          <a:bodyPr wrap="square" lIns="0" tIns="0" rIns="0" bIns="0" rtlCol="0" anchor="t"/>
          <a:lstStyle/>
          <a:p>
            <a:pPr algn="r" indent="0" marL="0">
              <a:lnSpc>
                <a:spcPts val="2850"/>
              </a:lnSpc>
              <a:buNone/>
            </a:pPr>
            <a:r>
              <a:rPr lang="en-US" sz="1750" dirty="0">
                <a:solidFill>
                  <a:srgbClr val="E0D6DE"/>
                </a:solidFill>
                <a:latin typeface="Noto Sans TC" pitchFamily="34" charset="0"/>
                <a:ea typeface="Noto Sans TC" pitchFamily="34" charset="-122"/>
                <a:cs typeface="Noto Sans TC" pitchFamily="34" charset="-120"/>
              </a:rPr>
              <a:t>Examining what truly matters to you beyond external metrics</a:t>
            </a:r>
            <a:endParaRPr lang="en-US" sz="1750" dirty="0"/>
          </a:p>
        </p:txBody>
      </p:sp>
      <p:pic>
        <p:nvPicPr>
          <p:cNvPr id="5" name="Image 0" descr="preencoded.png">    </p:cNvPr>
          <p:cNvPicPr>
            <a:picLocks noChangeAspect="1"/>
          </p:cNvPicPr>
          <p:nvPr/>
        </p:nvPicPr>
        <p:blipFill>
          <a:blip r:embed="rId1"/>
          <a:stretch>
            <a:fillRect/>
          </a:stretch>
        </p:blipFill>
        <p:spPr>
          <a:xfrm>
            <a:off x="5032653" y="1922978"/>
            <a:ext cx="4564975" cy="4564975"/>
          </a:xfrm>
          <a:prstGeom prst="rect">
            <a:avLst/>
          </a:prstGeom>
        </p:spPr>
      </p:pic>
      <p:pic>
        <p:nvPicPr>
          <p:cNvPr id="6" name="Image 1" descr="preencoded.png">    </p:cNvPr>
          <p:cNvPicPr>
            <a:picLocks noChangeAspect="1"/>
          </p:cNvPicPr>
          <p:nvPr/>
        </p:nvPicPr>
        <p:blipFill>
          <a:blip r:embed="rId2"/>
          <a:stretch>
            <a:fillRect/>
          </a:stretch>
        </p:blipFill>
        <p:spPr>
          <a:xfrm>
            <a:off x="6226731" y="2686050"/>
            <a:ext cx="339328" cy="424220"/>
          </a:xfrm>
          <a:prstGeom prst="rect">
            <a:avLst/>
          </a:prstGeom>
        </p:spPr>
      </p:pic>
      <p:sp>
        <p:nvSpPr>
          <p:cNvPr id="7" name="Text 3"/>
          <p:cNvSpPr/>
          <p:nvPr/>
        </p:nvSpPr>
        <p:spPr>
          <a:xfrm>
            <a:off x="9937790" y="2371011"/>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E0D6DE"/>
                </a:solidFill>
                <a:latin typeface="Sora Medium" pitchFamily="34" charset="0"/>
                <a:ea typeface="Sora Medium" pitchFamily="34" charset="-122"/>
                <a:cs typeface="Sora Medium" pitchFamily="34" charset="-120"/>
              </a:rPr>
              <a:t>Values Assessment</a:t>
            </a:r>
            <a:endParaRPr lang="en-US" sz="2200" dirty="0"/>
          </a:p>
        </p:txBody>
      </p:sp>
      <p:sp>
        <p:nvSpPr>
          <p:cNvPr id="8" name="Text 4"/>
          <p:cNvSpPr/>
          <p:nvPr/>
        </p:nvSpPr>
        <p:spPr>
          <a:xfrm>
            <a:off x="9937790" y="2861429"/>
            <a:ext cx="3898821" cy="725805"/>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Noto Sans TC" pitchFamily="34" charset="0"/>
                <a:ea typeface="Noto Sans TC" pitchFamily="34" charset="-122"/>
                <a:cs typeface="Noto Sans TC" pitchFamily="34" charset="-120"/>
              </a:rPr>
              <a:t>Identifying core principles that guide meaningful decisions</a:t>
            </a:r>
            <a:endParaRPr lang="en-US" sz="1750" dirty="0"/>
          </a:p>
        </p:txBody>
      </p:sp>
      <p:pic>
        <p:nvPicPr>
          <p:cNvPr id="9" name="Image 2" descr="preencoded.png">    </p:cNvPr>
          <p:cNvPicPr>
            <a:picLocks noChangeAspect="1"/>
          </p:cNvPicPr>
          <p:nvPr/>
        </p:nvPicPr>
        <p:blipFill>
          <a:blip r:embed="rId3"/>
          <a:stretch>
            <a:fillRect/>
          </a:stretch>
        </p:blipFill>
        <p:spPr>
          <a:xfrm>
            <a:off x="5032653" y="1922978"/>
            <a:ext cx="4564975" cy="4564975"/>
          </a:xfrm>
          <a:prstGeom prst="rect">
            <a:avLst/>
          </a:prstGeom>
        </p:spPr>
      </p:pic>
      <p:pic>
        <p:nvPicPr>
          <p:cNvPr id="10" name="Image 3" descr="preencoded.png">    </p:cNvPr>
          <p:cNvPicPr>
            <a:picLocks noChangeAspect="1"/>
          </p:cNvPicPr>
          <p:nvPr/>
        </p:nvPicPr>
        <p:blipFill>
          <a:blip r:embed="rId4"/>
          <a:stretch>
            <a:fillRect/>
          </a:stretch>
        </p:blipFill>
        <p:spPr>
          <a:xfrm>
            <a:off x="8452604" y="3074551"/>
            <a:ext cx="339328" cy="424220"/>
          </a:xfrm>
          <a:prstGeom prst="rect">
            <a:avLst/>
          </a:prstGeom>
        </p:spPr>
      </p:pic>
      <p:sp>
        <p:nvSpPr>
          <p:cNvPr id="11" name="Text 5"/>
          <p:cNvSpPr/>
          <p:nvPr/>
        </p:nvSpPr>
        <p:spPr>
          <a:xfrm>
            <a:off x="9937790" y="4823579"/>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E0D6DE"/>
                </a:solidFill>
                <a:latin typeface="Sora Medium" pitchFamily="34" charset="0"/>
                <a:ea typeface="Sora Medium" pitchFamily="34" charset="-122"/>
                <a:cs typeface="Sora Medium" pitchFamily="34" charset="-120"/>
              </a:rPr>
              <a:t>Purpose Discovery</a:t>
            </a:r>
            <a:endParaRPr lang="en-US" sz="2200" dirty="0"/>
          </a:p>
        </p:txBody>
      </p:sp>
      <p:sp>
        <p:nvSpPr>
          <p:cNvPr id="12" name="Text 6"/>
          <p:cNvSpPr/>
          <p:nvPr/>
        </p:nvSpPr>
        <p:spPr>
          <a:xfrm>
            <a:off x="9937790" y="5313998"/>
            <a:ext cx="3898821" cy="725805"/>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Noto Sans TC" pitchFamily="34" charset="0"/>
                <a:ea typeface="Noto Sans TC" pitchFamily="34" charset="-122"/>
                <a:cs typeface="Noto Sans TC" pitchFamily="34" charset="-120"/>
              </a:rPr>
              <a:t>Finding meaning through contribution and personal legacy</a:t>
            </a:r>
            <a:endParaRPr lang="en-US" sz="1750" dirty="0"/>
          </a:p>
        </p:txBody>
      </p:sp>
      <p:pic>
        <p:nvPicPr>
          <p:cNvPr id="13" name="Image 4" descr="preencoded.png">    </p:cNvPr>
          <p:cNvPicPr>
            <a:picLocks noChangeAspect="1"/>
          </p:cNvPicPr>
          <p:nvPr/>
        </p:nvPicPr>
        <p:blipFill>
          <a:blip r:embed="rId5"/>
          <a:stretch>
            <a:fillRect/>
          </a:stretch>
        </p:blipFill>
        <p:spPr>
          <a:xfrm>
            <a:off x="5032653" y="1922978"/>
            <a:ext cx="4564975" cy="4564975"/>
          </a:xfrm>
          <a:prstGeom prst="rect">
            <a:avLst/>
          </a:prstGeom>
        </p:spPr>
      </p:pic>
      <p:pic>
        <p:nvPicPr>
          <p:cNvPr id="14" name="Image 5" descr="preencoded.png">    </p:cNvPr>
          <p:cNvPicPr>
            <a:picLocks noChangeAspect="1"/>
          </p:cNvPicPr>
          <p:nvPr/>
        </p:nvPicPr>
        <p:blipFill>
          <a:blip r:embed="rId6"/>
          <a:stretch>
            <a:fillRect/>
          </a:stretch>
        </p:blipFill>
        <p:spPr>
          <a:xfrm>
            <a:off x="8064103" y="5300424"/>
            <a:ext cx="339328" cy="424220"/>
          </a:xfrm>
          <a:prstGeom prst="rect">
            <a:avLst/>
          </a:prstGeom>
        </p:spPr>
      </p:pic>
      <p:sp>
        <p:nvSpPr>
          <p:cNvPr id="15" name="Text 7"/>
          <p:cNvSpPr/>
          <p:nvPr/>
        </p:nvSpPr>
        <p:spPr>
          <a:xfrm>
            <a:off x="1857256" y="4823579"/>
            <a:ext cx="2835235" cy="354330"/>
          </a:xfrm>
          <a:prstGeom prst="rect">
            <a:avLst/>
          </a:prstGeom>
          <a:noFill/>
          <a:ln/>
        </p:spPr>
        <p:txBody>
          <a:bodyPr wrap="none" lIns="0" tIns="0" rIns="0" bIns="0" rtlCol="0" anchor="t"/>
          <a:lstStyle/>
          <a:p>
            <a:pPr algn="r" indent="0" marL="0">
              <a:lnSpc>
                <a:spcPts val="2750"/>
              </a:lnSpc>
              <a:buNone/>
            </a:pPr>
            <a:r>
              <a:rPr lang="en-US" sz="2200" dirty="0">
                <a:solidFill>
                  <a:srgbClr val="E0D6DE"/>
                </a:solidFill>
                <a:latin typeface="Sora Medium" pitchFamily="34" charset="0"/>
                <a:ea typeface="Sora Medium" pitchFamily="34" charset="-122"/>
                <a:cs typeface="Sora Medium" pitchFamily="34" charset="-120"/>
              </a:rPr>
              <a:t>Redefinition</a:t>
            </a:r>
            <a:endParaRPr lang="en-US" sz="2200" dirty="0"/>
          </a:p>
        </p:txBody>
      </p:sp>
      <p:sp>
        <p:nvSpPr>
          <p:cNvPr id="16" name="Text 8"/>
          <p:cNvSpPr/>
          <p:nvPr/>
        </p:nvSpPr>
        <p:spPr>
          <a:xfrm>
            <a:off x="793790" y="5313998"/>
            <a:ext cx="3898702" cy="725805"/>
          </a:xfrm>
          <a:prstGeom prst="rect">
            <a:avLst/>
          </a:prstGeom>
          <a:noFill/>
          <a:ln/>
        </p:spPr>
        <p:txBody>
          <a:bodyPr wrap="square" lIns="0" tIns="0" rIns="0" bIns="0" rtlCol="0" anchor="t"/>
          <a:lstStyle/>
          <a:p>
            <a:pPr algn="r" indent="0" marL="0">
              <a:lnSpc>
                <a:spcPts val="2850"/>
              </a:lnSpc>
              <a:buNone/>
            </a:pPr>
            <a:r>
              <a:rPr lang="en-US" sz="1750" dirty="0">
                <a:solidFill>
                  <a:srgbClr val="E0D6DE"/>
                </a:solidFill>
                <a:latin typeface="Noto Sans TC" pitchFamily="34" charset="0"/>
                <a:ea typeface="Noto Sans TC" pitchFamily="34" charset="-122"/>
                <a:cs typeface="Noto Sans TC" pitchFamily="34" charset="-120"/>
              </a:rPr>
              <a:t>Creating personalized metrics that measure true fulfillment</a:t>
            </a:r>
            <a:endParaRPr lang="en-US" sz="1750" dirty="0"/>
          </a:p>
        </p:txBody>
      </p:sp>
      <p:pic>
        <p:nvPicPr>
          <p:cNvPr id="17" name="Image 6" descr="preencoded.png">    </p:cNvPr>
          <p:cNvPicPr>
            <a:picLocks noChangeAspect="1"/>
          </p:cNvPicPr>
          <p:nvPr/>
        </p:nvPicPr>
        <p:blipFill>
          <a:blip r:embed="rId7"/>
          <a:stretch>
            <a:fillRect/>
          </a:stretch>
        </p:blipFill>
        <p:spPr>
          <a:xfrm>
            <a:off x="5032653" y="1922978"/>
            <a:ext cx="4564975" cy="4564975"/>
          </a:xfrm>
          <a:prstGeom prst="rect">
            <a:avLst/>
          </a:prstGeom>
        </p:spPr>
      </p:pic>
      <p:pic>
        <p:nvPicPr>
          <p:cNvPr id="18" name="Image 7" descr="preencoded.png">    </p:cNvPr>
          <p:cNvPicPr>
            <a:picLocks noChangeAspect="1"/>
          </p:cNvPicPr>
          <p:nvPr/>
        </p:nvPicPr>
        <p:blipFill>
          <a:blip r:embed="rId8"/>
          <a:stretch>
            <a:fillRect/>
          </a:stretch>
        </p:blipFill>
        <p:spPr>
          <a:xfrm>
            <a:off x="5838230" y="4911923"/>
            <a:ext cx="339328" cy="424220"/>
          </a:xfrm>
          <a:prstGeom prst="rect">
            <a:avLst/>
          </a:prstGeom>
        </p:spPr>
      </p:pic>
      <p:sp>
        <p:nvSpPr>
          <p:cNvPr id="19" name="Text 9"/>
          <p:cNvSpPr/>
          <p:nvPr/>
        </p:nvSpPr>
        <p:spPr>
          <a:xfrm>
            <a:off x="793790" y="6743105"/>
            <a:ext cx="13042821" cy="725805"/>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Noto Sans TC" pitchFamily="34" charset="0"/>
                <a:ea typeface="Noto Sans TC" pitchFamily="34" charset="-122"/>
                <a:cs typeface="Noto Sans TC" pitchFamily="34" charset="-120"/>
              </a:rPr>
              <a:t>This therapeutic cycle helps high achievers separate societal expectations from authentic desires. The process reveals what success truly means to you—not what you've been conditioned to pursue.</a:t>
            </a: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7070C">
              <a:alpha val="80000"/>
            </a:srgbClr>
          </a:solidFill>
          <a:ln/>
        </p:spPr>
      </p:sp>
      <p:sp>
        <p:nvSpPr>
          <p:cNvPr id="4" name="Text 1"/>
          <p:cNvSpPr/>
          <p:nvPr/>
        </p:nvSpPr>
        <p:spPr>
          <a:xfrm>
            <a:off x="793790" y="922496"/>
            <a:ext cx="12354997" cy="708779"/>
          </a:xfrm>
          <a:prstGeom prst="rect">
            <a:avLst/>
          </a:prstGeom>
          <a:noFill/>
          <a:ln/>
        </p:spPr>
        <p:txBody>
          <a:bodyPr wrap="none" lIns="0" tIns="0" rIns="0" bIns="0" rtlCol="0" anchor="t"/>
          <a:lstStyle/>
          <a:p>
            <a:pPr algn="l" indent="0" marL="0">
              <a:lnSpc>
                <a:spcPts val="5550"/>
              </a:lnSpc>
              <a:buNone/>
            </a:pPr>
            <a:r>
              <a:rPr lang="en-US" sz="4450" dirty="0">
                <a:solidFill>
                  <a:srgbClr val="97B8FF"/>
                </a:solidFill>
                <a:latin typeface="Sora Medium" pitchFamily="34" charset="0"/>
                <a:ea typeface="Sora Medium" pitchFamily="34" charset="-122"/>
                <a:cs typeface="Sora Medium" pitchFamily="34" charset="-120"/>
              </a:rPr>
              <a:t>Practical Steps to Reconnect With Yourself</a:t>
            </a:r>
            <a:endParaRPr lang="en-US" sz="4450" dirty="0"/>
          </a:p>
        </p:txBody>
      </p:sp>
      <p:sp>
        <p:nvSpPr>
          <p:cNvPr id="5" name="Shape 2"/>
          <p:cNvSpPr/>
          <p:nvPr/>
        </p:nvSpPr>
        <p:spPr>
          <a:xfrm>
            <a:off x="793790" y="2992160"/>
            <a:ext cx="3005495" cy="226814"/>
          </a:xfrm>
          <a:prstGeom prst="roundRect">
            <a:avLst>
              <a:gd name="adj" fmla="val 15001"/>
            </a:avLst>
          </a:prstGeom>
          <a:solidFill>
            <a:srgbClr val="26262B"/>
          </a:solidFill>
          <a:ln/>
        </p:spPr>
      </p:sp>
      <p:sp>
        <p:nvSpPr>
          <p:cNvPr id="6" name="Text 3"/>
          <p:cNvSpPr/>
          <p:nvPr/>
        </p:nvSpPr>
        <p:spPr>
          <a:xfrm>
            <a:off x="793790" y="3559135"/>
            <a:ext cx="3005495" cy="708660"/>
          </a:xfrm>
          <a:prstGeom prst="rect">
            <a:avLst/>
          </a:prstGeom>
          <a:noFill/>
          <a:ln/>
        </p:spPr>
        <p:txBody>
          <a:bodyPr wrap="square" lIns="0" tIns="0" rIns="0" bIns="0" rtlCol="0" anchor="t"/>
          <a:lstStyle/>
          <a:p>
            <a:pPr algn="l" indent="0" marL="0">
              <a:lnSpc>
                <a:spcPts val="2750"/>
              </a:lnSpc>
              <a:buNone/>
            </a:pPr>
            <a:r>
              <a:rPr lang="en-US" sz="2200" dirty="0">
                <a:solidFill>
                  <a:srgbClr val="E0D6DE"/>
                </a:solidFill>
                <a:latin typeface="Sora Medium" pitchFamily="34" charset="0"/>
                <a:ea typeface="Sora Medium" pitchFamily="34" charset="-122"/>
                <a:cs typeface="Sora Medium" pitchFamily="34" charset="-120"/>
              </a:rPr>
              <a:t>Daily Reflection Practice</a:t>
            </a:r>
            <a:endParaRPr lang="en-US" sz="2200" dirty="0"/>
          </a:p>
        </p:txBody>
      </p:sp>
      <p:sp>
        <p:nvSpPr>
          <p:cNvPr id="7" name="Text 4"/>
          <p:cNvSpPr/>
          <p:nvPr/>
        </p:nvSpPr>
        <p:spPr>
          <a:xfrm>
            <a:off x="793790" y="4403884"/>
            <a:ext cx="3005495" cy="2903220"/>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Noto Sans TC" pitchFamily="34" charset="0"/>
                <a:ea typeface="Noto Sans TC" pitchFamily="34" charset="-122"/>
                <a:cs typeface="Noto Sans TC" pitchFamily="34" charset="-120"/>
              </a:rPr>
              <a:t>Implement clinically-proven mindfulness techniques that take just 10 minutes each morning. These practices create space between achievements and identity, fostering present-moment awareness.</a:t>
            </a:r>
            <a:endParaRPr lang="en-US" sz="1750" dirty="0"/>
          </a:p>
        </p:txBody>
      </p:sp>
      <p:sp>
        <p:nvSpPr>
          <p:cNvPr id="8" name="Shape 5"/>
          <p:cNvSpPr/>
          <p:nvPr/>
        </p:nvSpPr>
        <p:spPr>
          <a:xfrm>
            <a:off x="4139446" y="2651879"/>
            <a:ext cx="3005614" cy="226814"/>
          </a:xfrm>
          <a:prstGeom prst="roundRect">
            <a:avLst>
              <a:gd name="adj" fmla="val 15001"/>
            </a:avLst>
          </a:prstGeom>
          <a:solidFill>
            <a:srgbClr val="26262B"/>
          </a:solidFill>
          <a:ln/>
        </p:spPr>
      </p:sp>
      <p:sp>
        <p:nvSpPr>
          <p:cNvPr id="9" name="Text 6"/>
          <p:cNvSpPr/>
          <p:nvPr/>
        </p:nvSpPr>
        <p:spPr>
          <a:xfrm>
            <a:off x="4139446" y="3218855"/>
            <a:ext cx="3005614" cy="708660"/>
          </a:xfrm>
          <a:prstGeom prst="rect">
            <a:avLst/>
          </a:prstGeom>
          <a:noFill/>
          <a:ln/>
        </p:spPr>
        <p:txBody>
          <a:bodyPr wrap="square" lIns="0" tIns="0" rIns="0" bIns="0" rtlCol="0" anchor="t"/>
          <a:lstStyle/>
          <a:p>
            <a:pPr algn="l" indent="0" marL="0">
              <a:lnSpc>
                <a:spcPts val="2750"/>
              </a:lnSpc>
              <a:buNone/>
            </a:pPr>
            <a:r>
              <a:rPr lang="en-US" sz="2200" dirty="0">
                <a:solidFill>
                  <a:srgbClr val="E0D6DE"/>
                </a:solidFill>
                <a:latin typeface="Sora Medium" pitchFamily="34" charset="0"/>
                <a:ea typeface="Sora Medium" pitchFamily="34" charset="-122"/>
                <a:cs typeface="Sora Medium" pitchFamily="34" charset="-120"/>
              </a:rPr>
              <a:t>Strategic Boundary Setting</a:t>
            </a:r>
            <a:endParaRPr lang="en-US" sz="2200" dirty="0"/>
          </a:p>
        </p:txBody>
      </p:sp>
      <p:sp>
        <p:nvSpPr>
          <p:cNvPr id="10" name="Text 7"/>
          <p:cNvSpPr/>
          <p:nvPr/>
        </p:nvSpPr>
        <p:spPr>
          <a:xfrm>
            <a:off x="4139446" y="4063603"/>
            <a:ext cx="3005614" cy="2903220"/>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Noto Sans TC" pitchFamily="34" charset="0"/>
                <a:ea typeface="Noto Sans TC" pitchFamily="34" charset="-122"/>
                <a:cs typeface="Noto Sans TC" pitchFamily="34" charset="-120"/>
              </a:rPr>
              <a:t>Develop personalised work-life integration strategies that protect your energy and values. This includes digital boundaries, time allocation audits, and "non-negotiable" personal commitments and self-care.</a:t>
            </a:r>
            <a:endParaRPr lang="en-US" sz="1750" dirty="0"/>
          </a:p>
        </p:txBody>
      </p:sp>
      <p:sp>
        <p:nvSpPr>
          <p:cNvPr id="11" name="Shape 8"/>
          <p:cNvSpPr/>
          <p:nvPr/>
        </p:nvSpPr>
        <p:spPr>
          <a:xfrm>
            <a:off x="7485221" y="2311598"/>
            <a:ext cx="3005614" cy="226814"/>
          </a:xfrm>
          <a:prstGeom prst="roundRect">
            <a:avLst>
              <a:gd name="adj" fmla="val 15001"/>
            </a:avLst>
          </a:prstGeom>
          <a:solidFill>
            <a:srgbClr val="26262B"/>
          </a:solidFill>
          <a:ln/>
        </p:spPr>
      </p:sp>
      <p:sp>
        <p:nvSpPr>
          <p:cNvPr id="12" name="Text 9"/>
          <p:cNvSpPr/>
          <p:nvPr/>
        </p:nvSpPr>
        <p:spPr>
          <a:xfrm>
            <a:off x="7485221" y="2878574"/>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E0D6DE"/>
                </a:solidFill>
                <a:latin typeface="Sora Medium" pitchFamily="34" charset="0"/>
                <a:ea typeface="Sora Medium" pitchFamily="34" charset="-122"/>
                <a:cs typeface="Sora Medium" pitchFamily="34" charset="-120"/>
              </a:rPr>
              <a:t>Joy Cultivation</a:t>
            </a:r>
            <a:endParaRPr lang="en-US" sz="2200" dirty="0"/>
          </a:p>
        </p:txBody>
      </p:sp>
      <p:sp>
        <p:nvSpPr>
          <p:cNvPr id="13" name="Text 10"/>
          <p:cNvSpPr/>
          <p:nvPr/>
        </p:nvSpPr>
        <p:spPr>
          <a:xfrm>
            <a:off x="7485221" y="3368993"/>
            <a:ext cx="3005614" cy="2903220"/>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Noto Sans TC" pitchFamily="34" charset="0"/>
                <a:ea typeface="Noto Sans TC" pitchFamily="34" charset="-122"/>
                <a:cs typeface="Noto Sans TC" pitchFamily="34" charset="-120"/>
              </a:rPr>
              <a:t>Identify and schedule small pleasures that reconnect you with immediate experience rather than future achievements. This rewires neural pathways to recognise fulfillment beyond accomplishments.</a:t>
            </a:r>
            <a:endParaRPr lang="en-US" sz="1750" dirty="0"/>
          </a:p>
        </p:txBody>
      </p:sp>
      <p:sp>
        <p:nvSpPr>
          <p:cNvPr id="14" name="Shape 11"/>
          <p:cNvSpPr/>
          <p:nvPr/>
        </p:nvSpPr>
        <p:spPr>
          <a:xfrm>
            <a:off x="10830997" y="1971437"/>
            <a:ext cx="3005614" cy="226814"/>
          </a:xfrm>
          <a:prstGeom prst="roundRect">
            <a:avLst>
              <a:gd name="adj" fmla="val 15001"/>
            </a:avLst>
          </a:prstGeom>
          <a:solidFill>
            <a:srgbClr val="26262B"/>
          </a:solidFill>
          <a:ln/>
        </p:spPr>
      </p:sp>
      <p:sp>
        <p:nvSpPr>
          <p:cNvPr id="15" name="Text 12"/>
          <p:cNvSpPr/>
          <p:nvPr/>
        </p:nvSpPr>
        <p:spPr>
          <a:xfrm>
            <a:off x="10830997" y="2538413"/>
            <a:ext cx="3005614" cy="708660"/>
          </a:xfrm>
          <a:prstGeom prst="rect">
            <a:avLst/>
          </a:prstGeom>
          <a:noFill/>
          <a:ln/>
        </p:spPr>
        <p:txBody>
          <a:bodyPr wrap="square" lIns="0" tIns="0" rIns="0" bIns="0" rtlCol="0" anchor="t"/>
          <a:lstStyle/>
          <a:p>
            <a:pPr algn="l" indent="0" marL="0">
              <a:lnSpc>
                <a:spcPts val="2750"/>
              </a:lnSpc>
              <a:buNone/>
            </a:pPr>
            <a:r>
              <a:rPr lang="en-US" sz="2200" dirty="0">
                <a:solidFill>
                  <a:srgbClr val="E0D6DE"/>
                </a:solidFill>
                <a:latin typeface="Sora Medium" pitchFamily="34" charset="0"/>
                <a:ea typeface="Sora Medium" pitchFamily="34" charset="-122"/>
                <a:cs typeface="Sora Medium" pitchFamily="34" charset="-120"/>
              </a:rPr>
              <a:t>Relationship Deepening</a:t>
            </a:r>
            <a:endParaRPr lang="en-US" sz="2200" dirty="0"/>
          </a:p>
        </p:txBody>
      </p:sp>
      <p:sp>
        <p:nvSpPr>
          <p:cNvPr id="16" name="Text 13"/>
          <p:cNvSpPr/>
          <p:nvPr/>
        </p:nvSpPr>
        <p:spPr>
          <a:xfrm>
            <a:off x="10830997" y="3383161"/>
            <a:ext cx="3005614" cy="2540318"/>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Noto Sans TC" pitchFamily="34" charset="0"/>
                <a:ea typeface="Noto Sans TC" pitchFamily="34" charset="-122"/>
                <a:cs typeface="Noto Sans TC" pitchFamily="34" charset="-120"/>
              </a:rPr>
              <a:t>Build connections based on authentic sharing rather than role-based interactions. This creates community outside of professional identity and achievement contexts.</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8</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Office Theme</vt:lpstr>
      <vt:lpstr>Slide 1</vt:lpstr>
      <vt:lpstr>Slide 2</vt:lpstr>
      <vt:lpstr>Slide 3</vt:lpstr>
      <vt:lpstr>Slide 4</vt:lpstr>
      <vt:lpstr>Slide 5</vt:lpstr>
      <vt:lpstr>Slide 6</vt:lpstr>
      <vt:lpstr>Slide 7</vt:lpstr>
      <vt:lpstr>Slide 8</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2025-05-22T19:59:02Z</dcterms:created>
  <dcterms:modified xsi:type="dcterms:W3CDTF">2025-05-22T19:59:02Z</dcterms:modified>
</cp:coreProperties>
</file>